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0" r:id="rId3"/>
    <p:sldId id="259" r:id="rId4"/>
    <p:sldId id="263" r:id="rId5"/>
    <p:sldId id="264" r:id="rId6"/>
  </p:sldIdLst>
  <p:sldSz cx="10693400" cy="7561263"/>
  <p:notesSz cx="6807200" cy="9939338"/>
  <p:defaultTextStyle>
    <a:defPPr>
      <a:defRPr lang="ko-KR"/>
    </a:defPPr>
    <a:lvl1pPr marL="0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613"/>
    <a:srgbClr val="2D73B9"/>
    <a:srgbClr val="96AE22"/>
    <a:srgbClr val="00A83B"/>
    <a:srgbClr val="00B9EF"/>
    <a:srgbClr val="EE7700"/>
    <a:srgbClr val="B5B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59" autoAdjust="0"/>
    <p:restoredTop sz="94660"/>
  </p:normalViewPr>
  <p:slideViewPr>
    <p:cSldViewPr>
      <p:cViewPr varScale="1">
        <p:scale>
          <a:sx n="100" d="100"/>
          <a:sy n="100" d="100"/>
        </p:scale>
        <p:origin x="1572" y="84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9F2A0-7A62-4EC0-8385-C555925CCDD1}" type="datetimeFigureOut">
              <a:rPr lang="ko-KR" altLang="en-US" smtClean="0"/>
              <a:t>2017-08-25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019E3-9DDB-48D6-A12E-6EE9C4ADED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219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1CAAE-31EB-4F71-9E67-BC348F0B9C2E}" type="datetimeFigureOut">
              <a:rPr lang="ko-KR" altLang="en-US" smtClean="0"/>
              <a:t>2017-08-25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9FD7B-F127-4515-93E8-AB4F3D6F7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26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FD7B-F127-4515-93E8-AB4F3D6F738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63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899539" y="527293"/>
            <a:ext cx="8031600" cy="2232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6500"/>
              </a:lnSpc>
              <a:buNone/>
              <a:defRPr sz="6400" spc="230" baseline="0">
                <a:solidFill>
                  <a:srgbClr val="EE7700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제목</a:t>
            </a:r>
            <a:endParaRPr lang="ko-KR" altLang="en-US" dirty="0"/>
          </a:p>
        </p:txBody>
      </p:sp>
      <p:sp>
        <p:nvSpPr>
          <p:cNvPr id="19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965253" y="3048800"/>
            <a:ext cx="8031600" cy="8778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050"/>
              </a:lnSpc>
              <a:buNone/>
              <a:defRPr sz="2100" spc="-50" baseline="0">
                <a:solidFill>
                  <a:srgbClr val="00A83B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문서 제목</a:t>
            </a:r>
            <a:endParaRPr lang="ko-KR" altLang="en-US" dirty="0"/>
          </a:p>
        </p:txBody>
      </p:sp>
      <p:sp>
        <p:nvSpPr>
          <p:cNvPr id="21" name="텍스트 개체 틀 18"/>
          <p:cNvSpPr>
            <a:spLocks noGrp="1"/>
          </p:cNvSpPr>
          <p:nvPr>
            <p:ph type="body" sz="quarter" idx="12" hasCustomPrompt="1"/>
          </p:nvPr>
        </p:nvSpPr>
        <p:spPr>
          <a:xfrm>
            <a:off x="965253" y="4217216"/>
            <a:ext cx="8031600" cy="8778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900" spc="-30" baseline="0">
                <a:solidFill>
                  <a:srgbClr val="00A83B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날짜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작성자</a:t>
            </a:r>
            <a:endParaRPr lang="ko-KR" alt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972000" y="4038353"/>
            <a:ext cx="4770000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9001400" y="4038353"/>
            <a:ext cx="1692000" cy="1588"/>
          </a:xfrm>
          <a:prstGeom prst="line">
            <a:avLst/>
          </a:prstGeom>
          <a:ln w="19050">
            <a:solidFill>
              <a:srgbClr val="96AE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/>
          <p:cNvSpPr/>
          <p:nvPr userDrawn="1"/>
        </p:nvSpPr>
        <p:spPr>
          <a:xfrm>
            <a:off x="10171236" y="396255"/>
            <a:ext cx="144016" cy="6696744"/>
          </a:xfrm>
          <a:prstGeom prst="rect">
            <a:avLst/>
          </a:prstGeom>
          <a:solidFill>
            <a:srgbClr val="2D7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 2">
    <p:bg>
      <p:bgPr>
        <a:solidFill>
          <a:srgbClr val="00A8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plu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28209" y="124865"/>
            <a:ext cx="850394" cy="844231"/>
          </a:xfrm>
          <a:prstGeom prst="rect">
            <a:avLst/>
          </a:prstGeom>
        </p:spPr>
      </p:pic>
      <p:sp>
        <p:nvSpPr>
          <p:cNvPr id="5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899537" y="527293"/>
            <a:ext cx="9230365" cy="2232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7000"/>
              </a:lnSpc>
              <a:buNone/>
              <a:defRPr sz="12200" b="1" spc="230" baseline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en-US" altLang="ko-KR" dirty="0" err="1" smtClean="0"/>
              <a:t>projec</a:t>
            </a:r>
            <a:endParaRPr lang="en-US" altLang="ko-KR" dirty="0" smtClean="0"/>
          </a:p>
        </p:txBody>
      </p:sp>
      <p:sp>
        <p:nvSpPr>
          <p:cNvPr id="6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965253" y="3048800"/>
            <a:ext cx="8031600" cy="8778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050"/>
              </a:lnSpc>
              <a:buNone/>
              <a:defRPr sz="2100" spc="-50" baseline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문서 제목</a:t>
            </a:r>
            <a:endParaRPr lang="ko-KR" altLang="en-US" dirty="0"/>
          </a:p>
        </p:txBody>
      </p:sp>
      <p:sp>
        <p:nvSpPr>
          <p:cNvPr id="7" name="텍스트 개체 틀 18"/>
          <p:cNvSpPr>
            <a:spLocks noGrp="1"/>
          </p:cNvSpPr>
          <p:nvPr>
            <p:ph type="body" sz="quarter" idx="12" hasCustomPrompt="1"/>
          </p:nvPr>
        </p:nvSpPr>
        <p:spPr>
          <a:xfrm>
            <a:off x="965253" y="4217216"/>
            <a:ext cx="8031600" cy="8778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900" spc="-30" baseline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날짜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작성자</a:t>
            </a:r>
            <a:endParaRPr lang="ko-KR" altLang="en-US" dirty="0"/>
          </a:p>
        </p:txBody>
      </p:sp>
      <p:pic>
        <p:nvPicPr>
          <p:cNvPr id="8" name="그림 7" descr="ba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152000" y="360005"/>
            <a:ext cx="286511" cy="6733022"/>
          </a:xfrm>
          <a:prstGeom prst="rect">
            <a:avLst/>
          </a:prstGeom>
        </p:spPr>
      </p:pic>
      <p:cxnSp>
        <p:nvCxnSpPr>
          <p:cNvPr id="9" name="직선 연결선 8"/>
          <p:cNvCxnSpPr/>
          <p:nvPr userDrawn="1"/>
        </p:nvCxnSpPr>
        <p:spPr>
          <a:xfrm>
            <a:off x="972000" y="4038353"/>
            <a:ext cx="4770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9001400" y="4038353"/>
            <a:ext cx="1692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 descr="arrow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363130" y="3491197"/>
            <a:ext cx="426721" cy="216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965253" y="1661306"/>
            <a:ext cx="8032747" cy="216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350"/>
              </a:lnSpc>
              <a:buNone/>
              <a:defRPr sz="2300" spc="-50" baseline="0">
                <a:solidFill>
                  <a:srgbClr val="00A83B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13" name="텍스트 개체 틀 18"/>
          <p:cNvSpPr>
            <a:spLocks noGrp="1"/>
          </p:cNvSpPr>
          <p:nvPr>
            <p:ph type="body" sz="quarter" idx="12" hasCustomPrompt="1"/>
          </p:nvPr>
        </p:nvSpPr>
        <p:spPr>
          <a:xfrm>
            <a:off x="8998000" y="1661306"/>
            <a:ext cx="839799" cy="2160000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ts val="2350"/>
              </a:lnSpc>
              <a:buNone/>
              <a:defRPr sz="2300" spc="-50" baseline="0">
                <a:solidFill>
                  <a:srgbClr val="00A83B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01.</a:t>
            </a:r>
          </a:p>
        </p:txBody>
      </p:sp>
      <p:sp>
        <p:nvSpPr>
          <p:cNvPr id="14" name="텍스트 개체 틀 18"/>
          <p:cNvSpPr>
            <a:spLocks noGrp="1"/>
          </p:cNvSpPr>
          <p:nvPr>
            <p:ph type="body" sz="quarter" idx="13" hasCustomPrompt="1"/>
          </p:nvPr>
        </p:nvSpPr>
        <p:spPr>
          <a:xfrm>
            <a:off x="965141" y="567487"/>
            <a:ext cx="4491098" cy="47466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350"/>
              </a:lnSpc>
              <a:buNone/>
              <a:defRPr sz="2300" spc="-50" baseline="0">
                <a:solidFill>
                  <a:srgbClr val="EE7700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Contents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그래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18"/>
          <p:cNvSpPr>
            <a:spLocks noGrp="1"/>
          </p:cNvSpPr>
          <p:nvPr>
            <p:ph type="body" sz="quarter" idx="13" hasCustomPrompt="1"/>
          </p:nvPr>
        </p:nvSpPr>
        <p:spPr>
          <a:xfrm>
            <a:off x="965141" y="567487"/>
            <a:ext cx="8031600" cy="117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buNone/>
              <a:defRPr sz="4200" spc="-20" baseline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defRPr>
            </a:lvl1pPr>
          </a:lstStyle>
          <a:p>
            <a:pPr lvl="0"/>
            <a:r>
              <a:rPr lang="ko-KR" altLang="en-US" dirty="0" smtClean="0"/>
              <a:t>제목</a:t>
            </a:r>
            <a:endParaRPr lang="ko-KR" altLang="en-US" dirty="0"/>
          </a:p>
        </p:txBody>
      </p:sp>
      <p:sp>
        <p:nvSpPr>
          <p:cNvPr id="10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965253" y="4472807"/>
            <a:ext cx="4770000" cy="204629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500"/>
              </a:lnSpc>
              <a:buNone/>
              <a:defRPr sz="1800" b="1" spc="0" baseline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defRPr>
            </a:lvl1pPr>
          </a:lstStyle>
          <a:p>
            <a:pPr lvl="0"/>
            <a:r>
              <a:rPr lang="ko-KR" altLang="en-US" dirty="0" smtClean="0"/>
              <a:t>내용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965142" y="1548383"/>
            <a:ext cx="6450010" cy="221278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600" dirty="0" smtClean="0"/>
              <a:t>- </a:t>
            </a:r>
            <a:r>
              <a:rPr lang="ko-KR" altLang="en-US" sz="1600" dirty="0" smtClean="0"/>
              <a:t>민원</a:t>
            </a:r>
            <a:r>
              <a:rPr lang="en-US" altLang="ko-KR" sz="1600" dirty="0"/>
              <a:t>24 (http://</a:t>
            </a:r>
            <a:r>
              <a:rPr lang="en-US" altLang="ko-KR" sz="1600" dirty="0" smtClean="0"/>
              <a:t>www.minwon.go.kr)</a:t>
            </a: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/>
              <a:t>공인인증서 </a:t>
            </a:r>
            <a:r>
              <a:rPr lang="ko-KR" altLang="en-US" sz="1600" dirty="0" smtClean="0"/>
              <a:t>로그인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“</a:t>
            </a:r>
            <a:r>
              <a:rPr lang="ko-KR" altLang="en-US" sz="1600" dirty="0"/>
              <a:t>구직지원금 신청자 본인 이름”으로 </a:t>
            </a:r>
            <a:r>
              <a:rPr lang="ko-KR" altLang="en-US" sz="1600" dirty="0" smtClean="0"/>
              <a:t>발급</a:t>
            </a:r>
            <a:r>
              <a:rPr lang="en-US" altLang="ko-KR" sz="1600" dirty="0" smtClean="0"/>
              <a:t>)</a:t>
            </a:r>
            <a:endParaRPr lang="ko-KR" altLang="en-US" sz="1600" dirty="0"/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/>
              <a:t>초본</a:t>
            </a:r>
            <a:r>
              <a:rPr lang="en-US" altLang="ko-KR" sz="1600" dirty="0"/>
              <a:t>: </a:t>
            </a:r>
            <a:r>
              <a:rPr lang="ko-KR" altLang="en-US" sz="1600" dirty="0"/>
              <a:t>과거주소변동이력</a:t>
            </a:r>
            <a:r>
              <a:rPr lang="en-US" altLang="ko-KR" sz="1600" dirty="0"/>
              <a:t>, </a:t>
            </a:r>
            <a:r>
              <a:rPr lang="ko-KR" altLang="en-US" sz="1600" dirty="0"/>
              <a:t>주민번호 뒷자리 포함</a:t>
            </a: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/>
              <a:t>등본</a:t>
            </a:r>
            <a:r>
              <a:rPr lang="en-US" altLang="ko-KR" sz="1600" dirty="0"/>
              <a:t>: </a:t>
            </a:r>
            <a:r>
              <a:rPr lang="ko-KR" altLang="en-US" sz="1600" dirty="0" err="1"/>
              <a:t>가구원의</a:t>
            </a:r>
            <a:r>
              <a:rPr lang="ko-KR" altLang="en-US" sz="1600" dirty="0"/>
              <a:t> 이름 모두 </a:t>
            </a:r>
            <a:r>
              <a:rPr lang="ko-KR" altLang="en-US" sz="1600" dirty="0" smtClean="0"/>
              <a:t>표시</a:t>
            </a:r>
            <a:endParaRPr lang="en-US" altLang="ko-KR" sz="1600" dirty="0" smtClean="0"/>
          </a:p>
        </p:txBody>
      </p:sp>
      <p:pic>
        <p:nvPicPr>
          <p:cNvPr id="5" name="_x83996624" descr="DRW00002430364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472" y="3528603"/>
            <a:ext cx="7045855" cy="387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74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핵심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그림 23" descr="ba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52000" y="360005"/>
            <a:ext cx="286512" cy="6733022"/>
          </a:xfrm>
          <a:prstGeom prst="rect">
            <a:avLst/>
          </a:prstGeom>
        </p:spPr>
      </p:pic>
      <p:sp>
        <p:nvSpPr>
          <p:cNvPr id="9" name="텍스트 개체 틀 18"/>
          <p:cNvSpPr>
            <a:spLocks noGrp="1"/>
          </p:cNvSpPr>
          <p:nvPr>
            <p:ph type="body" sz="quarter" idx="13" hasCustomPrompt="1"/>
          </p:nvPr>
        </p:nvSpPr>
        <p:spPr>
          <a:xfrm>
            <a:off x="965140" y="567487"/>
            <a:ext cx="8031600" cy="11684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buNone/>
              <a:defRPr sz="4200" spc="-20" baseline="0">
                <a:solidFill>
                  <a:srgbClr val="00A83B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제목</a:t>
            </a:r>
            <a:endParaRPr lang="en-US" altLang="ko-KR" dirty="0" smtClean="0"/>
          </a:p>
        </p:txBody>
      </p:sp>
      <p:sp>
        <p:nvSpPr>
          <p:cNvPr id="10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965253" y="4472807"/>
            <a:ext cx="4770000" cy="204629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500"/>
              </a:lnSpc>
              <a:buNone/>
              <a:defRPr sz="1000" b="1" spc="0" baseline="0">
                <a:solidFill>
                  <a:srgbClr val="EE7700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내용</a:t>
            </a:r>
            <a:endParaRPr lang="ko-KR" altLang="en-US" dirty="0"/>
          </a:p>
        </p:txBody>
      </p:sp>
      <p:sp>
        <p:nvSpPr>
          <p:cNvPr id="17" name="텍스트 개체 틀 18"/>
          <p:cNvSpPr>
            <a:spLocks noGrp="1"/>
          </p:cNvSpPr>
          <p:nvPr>
            <p:ph type="body" sz="quarter" idx="14" hasCustomPrompt="1"/>
          </p:nvPr>
        </p:nvSpPr>
        <p:spPr>
          <a:xfrm>
            <a:off x="965139" y="2320111"/>
            <a:ext cx="3942000" cy="252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300" b="0" spc="0" baseline="0">
                <a:solidFill>
                  <a:srgbClr val="00A83B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핵심 내용</a:t>
            </a:r>
            <a:endParaRPr lang="ko-KR" altLang="en-US" dirty="0"/>
          </a:p>
        </p:txBody>
      </p:sp>
      <p:sp>
        <p:nvSpPr>
          <p:cNvPr id="18" name="텍스트 개체 틀 18"/>
          <p:cNvSpPr>
            <a:spLocks noGrp="1"/>
          </p:cNvSpPr>
          <p:nvPr>
            <p:ph type="body" sz="quarter" idx="15" hasCustomPrompt="1"/>
          </p:nvPr>
        </p:nvSpPr>
        <p:spPr>
          <a:xfrm>
            <a:off x="5057026" y="2320111"/>
            <a:ext cx="3940974" cy="252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300" b="0" spc="0" baseline="0">
                <a:solidFill>
                  <a:srgbClr val="00A83B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핵심 내용</a:t>
            </a:r>
            <a:endParaRPr lang="ko-KR" altLang="en-US" dirty="0"/>
          </a:p>
        </p:txBody>
      </p:sp>
      <p:cxnSp>
        <p:nvCxnSpPr>
          <p:cNvPr id="19" name="직선 연결선 18"/>
          <p:cNvCxnSpPr/>
          <p:nvPr userDrawn="1"/>
        </p:nvCxnSpPr>
        <p:spPr>
          <a:xfrm>
            <a:off x="972000" y="4038353"/>
            <a:ext cx="4770000" cy="1588"/>
          </a:xfrm>
          <a:prstGeom prst="line">
            <a:avLst/>
          </a:prstGeom>
          <a:ln w="1905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 userDrawn="1"/>
        </p:nvCxnSpPr>
        <p:spPr>
          <a:xfrm>
            <a:off x="9001400" y="4038353"/>
            <a:ext cx="1692000" cy="1588"/>
          </a:xfrm>
          <a:prstGeom prst="line">
            <a:avLst/>
          </a:prstGeom>
          <a:ln w="1905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텍스트 개체 틀 18"/>
          <p:cNvSpPr>
            <a:spLocks noGrp="1"/>
          </p:cNvSpPr>
          <p:nvPr>
            <p:ph type="body" sz="quarter" idx="16" hasCustomPrompt="1"/>
          </p:nvPr>
        </p:nvSpPr>
        <p:spPr>
          <a:xfrm>
            <a:off x="965140" y="2703196"/>
            <a:ext cx="3942000" cy="108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300" b="0" spc="0" baseline="0">
                <a:solidFill>
                  <a:srgbClr val="EE7700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내용</a:t>
            </a:r>
            <a:endParaRPr lang="ko-KR" altLang="en-US" dirty="0"/>
          </a:p>
        </p:txBody>
      </p:sp>
      <p:sp>
        <p:nvSpPr>
          <p:cNvPr id="23" name="텍스트 개체 틀 18"/>
          <p:cNvSpPr>
            <a:spLocks noGrp="1"/>
          </p:cNvSpPr>
          <p:nvPr>
            <p:ph type="body" sz="quarter" idx="17" hasCustomPrompt="1"/>
          </p:nvPr>
        </p:nvSpPr>
        <p:spPr>
          <a:xfrm>
            <a:off x="5057027" y="2703196"/>
            <a:ext cx="3940974" cy="108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300" b="0" spc="0" baseline="0">
                <a:solidFill>
                  <a:srgbClr val="EE7700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내용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일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그림 91" descr="ba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52000" y="360005"/>
            <a:ext cx="286512" cy="6733022"/>
          </a:xfrm>
          <a:prstGeom prst="rect">
            <a:avLst/>
          </a:prstGeom>
        </p:spPr>
      </p:pic>
      <p:pic>
        <p:nvPicPr>
          <p:cNvPr id="7" name="그림 6" descr="plu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628209" y="124832"/>
            <a:ext cx="850394" cy="844298"/>
          </a:xfrm>
          <a:prstGeom prst="rect">
            <a:avLst/>
          </a:prstGeom>
        </p:spPr>
      </p:pic>
      <p:sp>
        <p:nvSpPr>
          <p:cNvPr id="10" name="텍스트 개체 틀 18"/>
          <p:cNvSpPr>
            <a:spLocks noGrp="1"/>
          </p:cNvSpPr>
          <p:nvPr>
            <p:ph type="body" sz="quarter" idx="13" hasCustomPrompt="1"/>
          </p:nvPr>
        </p:nvSpPr>
        <p:spPr>
          <a:xfrm>
            <a:off x="965140" y="567487"/>
            <a:ext cx="8031600" cy="11684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buNone/>
              <a:defRPr sz="4200" spc="-20" baseline="0">
                <a:solidFill>
                  <a:srgbClr val="00A83B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제목</a:t>
            </a:r>
            <a:endParaRPr lang="en-US" altLang="ko-KR" dirty="0" smtClean="0"/>
          </a:p>
        </p:txBody>
      </p:sp>
      <p:sp>
        <p:nvSpPr>
          <p:cNvPr id="12" name="텍스트 개체 틀 18"/>
          <p:cNvSpPr>
            <a:spLocks noGrp="1"/>
          </p:cNvSpPr>
          <p:nvPr>
            <p:ph type="body" sz="quarter" idx="14" hasCustomPrompt="1"/>
          </p:nvPr>
        </p:nvSpPr>
        <p:spPr>
          <a:xfrm>
            <a:off x="1080000" y="2356624"/>
            <a:ext cx="1095390" cy="36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500" b="1" spc="0" baseline="0">
                <a:solidFill>
                  <a:srgbClr val="B5B5B6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err="1" smtClean="0"/>
              <a:t>mon</a:t>
            </a:r>
            <a:endParaRPr lang="ko-KR" altLang="en-US" dirty="0"/>
          </a:p>
        </p:txBody>
      </p:sp>
      <p:sp>
        <p:nvSpPr>
          <p:cNvPr id="13" name="텍스트 개체 틀 18"/>
          <p:cNvSpPr>
            <a:spLocks noGrp="1"/>
          </p:cNvSpPr>
          <p:nvPr>
            <p:ph type="body" sz="quarter" idx="15" hasCustomPrompt="1"/>
          </p:nvPr>
        </p:nvSpPr>
        <p:spPr>
          <a:xfrm>
            <a:off x="2328027" y="2356624"/>
            <a:ext cx="1095390" cy="36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500" b="1" spc="0" baseline="0">
                <a:solidFill>
                  <a:srgbClr val="B5B5B6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err="1" smtClean="0"/>
              <a:t>tue</a:t>
            </a:r>
            <a:endParaRPr lang="ko-KR" altLang="en-US" dirty="0"/>
          </a:p>
        </p:txBody>
      </p:sp>
      <p:cxnSp>
        <p:nvCxnSpPr>
          <p:cNvPr id="15" name="직선 연결선 14"/>
          <p:cNvCxnSpPr/>
          <p:nvPr userDrawn="1"/>
        </p:nvCxnSpPr>
        <p:spPr>
          <a:xfrm>
            <a:off x="2328027" y="3060000"/>
            <a:ext cx="1095390" cy="1588"/>
          </a:xfrm>
          <a:prstGeom prst="line">
            <a:avLst/>
          </a:prstGeom>
          <a:ln w="381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 userDrawn="1"/>
        </p:nvCxnSpPr>
        <p:spPr>
          <a:xfrm>
            <a:off x="3587725" y="3060000"/>
            <a:ext cx="1095390" cy="1588"/>
          </a:xfrm>
          <a:prstGeom prst="line">
            <a:avLst/>
          </a:prstGeom>
          <a:ln w="381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 userDrawn="1"/>
        </p:nvCxnSpPr>
        <p:spPr>
          <a:xfrm>
            <a:off x="8626520" y="3060000"/>
            <a:ext cx="1095390" cy="1588"/>
          </a:xfrm>
          <a:prstGeom prst="line">
            <a:avLst/>
          </a:prstGeom>
          <a:ln w="381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 userDrawn="1"/>
        </p:nvCxnSpPr>
        <p:spPr>
          <a:xfrm>
            <a:off x="7366819" y="3060000"/>
            <a:ext cx="1095390" cy="1588"/>
          </a:xfrm>
          <a:prstGeom prst="line">
            <a:avLst/>
          </a:prstGeom>
          <a:ln w="381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 userDrawn="1"/>
        </p:nvCxnSpPr>
        <p:spPr>
          <a:xfrm>
            <a:off x="6107121" y="3060000"/>
            <a:ext cx="1095390" cy="1588"/>
          </a:xfrm>
          <a:prstGeom prst="line">
            <a:avLst/>
          </a:prstGeom>
          <a:ln w="381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 userDrawn="1"/>
        </p:nvCxnSpPr>
        <p:spPr>
          <a:xfrm>
            <a:off x="4847423" y="3060000"/>
            <a:ext cx="1095390" cy="1588"/>
          </a:xfrm>
          <a:prstGeom prst="line">
            <a:avLst/>
          </a:prstGeom>
          <a:ln w="381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 userDrawn="1"/>
        </p:nvCxnSpPr>
        <p:spPr>
          <a:xfrm>
            <a:off x="1080000" y="3060000"/>
            <a:ext cx="1095390" cy="1588"/>
          </a:xfrm>
          <a:prstGeom prst="line">
            <a:avLst/>
          </a:prstGeom>
          <a:ln w="381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 userDrawn="1"/>
        </p:nvGrpSpPr>
        <p:grpSpPr>
          <a:xfrm>
            <a:off x="1074679" y="4036222"/>
            <a:ext cx="8653581" cy="1588"/>
            <a:chOff x="1074679" y="3086884"/>
            <a:chExt cx="8653581" cy="1588"/>
          </a:xfrm>
        </p:grpSpPr>
        <p:cxnSp>
          <p:nvCxnSpPr>
            <p:cNvPr id="24" name="직선 연결선 23"/>
            <p:cNvCxnSpPr/>
            <p:nvPr userDrawn="1"/>
          </p:nvCxnSpPr>
          <p:spPr>
            <a:xfrm>
              <a:off x="2334377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 userDrawn="1"/>
          </p:nvCxnSpPr>
          <p:spPr>
            <a:xfrm>
              <a:off x="3594075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 userDrawn="1"/>
          </p:nvCxnSpPr>
          <p:spPr>
            <a:xfrm>
              <a:off x="8632870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 userDrawn="1"/>
          </p:nvCxnSpPr>
          <p:spPr>
            <a:xfrm>
              <a:off x="7373169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 userDrawn="1"/>
          </p:nvCxnSpPr>
          <p:spPr>
            <a:xfrm>
              <a:off x="6113471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 userDrawn="1"/>
          </p:nvCxnSpPr>
          <p:spPr>
            <a:xfrm>
              <a:off x="4853773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 userDrawn="1"/>
          </p:nvCxnSpPr>
          <p:spPr>
            <a:xfrm>
              <a:off x="1074679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그룹 30"/>
          <p:cNvGrpSpPr/>
          <p:nvPr userDrawn="1"/>
        </p:nvGrpSpPr>
        <p:grpSpPr>
          <a:xfrm>
            <a:off x="1074679" y="5022073"/>
            <a:ext cx="8653581" cy="1588"/>
            <a:chOff x="1074679" y="3086884"/>
            <a:chExt cx="8653581" cy="1588"/>
          </a:xfrm>
        </p:grpSpPr>
        <p:cxnSp>
          <p:nvCxnSpPr>
            <p:cNvPr id="32" name="직선 연결선 31"/>
            <p:cNvCxnSpPr/>
            <p:nvPr userDrawn="1"/>
          </p:nvCxnSpPr>
          <p:spPr>
            <a:xfrm>
              <a:off x="2334377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 userDrawn="1"/>
          </p:nvCxnSpPr>
          <p:spPr>
            <a:xfrm>
              <a:off x="3594075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 userDrawn="1"/>
          </p:nvCxnSpPr>
          <p:spPr>
            <a:xfrm>
              <a:off x="8632870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 userDrawn="1"/>
          </p:nvCxnSpPr>
          <p:spPr>
            <a:xfrm>
              <a:off x="7373169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 userDrawn="1"/>
          </p:nvCxnSpPr>
          <p:spPr>
            <a:xfrm>
              <a:off x="6113471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 userDrawn="1"/>
          </p:nvCxnSpPr>
          <p:spPr>
            <a:xfrm>
              <a:off x="4853773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 userDrawn="1"/>
          </p:nvCxnSpPr>
          <p:spPr>
            <a:xfrm>
              <a:off x="1074679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그룹 38"/>
          <p:cNvGrpSpPr/>
          <p:nvPr userDrawn="1"/>
        </p:nvGrpSpPr>
        <p:grpSpPr>
          <a:xfrm>
            <a:off x="1074679" y="5971411"/>
            <a:ext cx="8653581" cy="1588"/>
            <a:chOff x="1074679" y="3086884"/>
            <a:chExt cx="8653581" cy="1588"/>
          </a:xfrm>
        </p:grpSpPr>
        <p:cxnSp>
          <p:nvCxnSpPr>
            <p:cNvPr id="40" name="직선 연결선 39"/>
            <p:cNvCxnSpPr/>
            <p:nvPr userDrawn="1"/>
          </p:nvCxnSpPr>
          <p:spPr>
            <a:xfrm>
              <a:off x="2334377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 userDrawn="1"/>
          </p:nvCxnSpPr>
          <p:spPr>
            <a:xfrm>
              <a:off x="3594075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 userDrawn="1"/>
          </p:nvCxnSpPr>
          <p:spPr>
            <a:xfrm>
              <a:off x="8632870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 userDrawn="1"/>
          </p:nvCxnSpPr>
          <p:spPr>
            <a:xfrm>
              <a:off x="7373169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/>
            <p:nvPr userDrawn="1"/>
          </p:nvCxnSpPr>
          <p:spPr>
            <a:xfrm>
              <a:off x="6113471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 userDrawn="1"/>
          </p:nvCxnSpPr>
          <p:spPr>
            <a:xfrm>
              <a:off x="4853773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 userDrawn="1"/>
          </p:nvCxnSpPr>
          <p:spPr>
            <a:xfrm>
              <a:off x="1074679" y="3086884"/>
              <a:ext cx="1095390" cy="1588"/>
            </a:xfrm>
            <a:prstGeom prst="line">
              <a:avLst/>
            </a:prstGeom>
            <a:ln w="3810">
              <a:solidFill>
                <a:srgbClr val="00A8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텍스트 개체 틀 18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080000" y="28332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49" name="텍스트 개체 틀 18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2328027" y="28332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0" name="텍스트 개체 틀 18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3587725" y="28332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51" name="텍스트 개체 틀 18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4847423" y="28332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52" name="텍스트 개체 틀 18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6107121" y="28332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5</a:t>
            </a:r>
            <a:endParaRPr lang="ko-KR" altLang="en-US" dirty="0"/>
          </a:p>
        </p:txBody>
      </p:sp>
      <p:sp>
        <p:nvSpPr>
          <p:cNvPr id="53" name="텍스트 개체 틀 18"/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7366819" y="28332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6</a:t>
            </a:r>
            <a:endParaRPr lang="ko-KR" altLang="en-US" dirty="0"/>
          </a:p>
        </p:txBody>
      </p:sp>
      <p:sp>
        <p:nvSpPr>
          <p:cNvPr id="54" name="텍스트 개체 틀 18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8626520" y="28332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7</a:t>
            </a:r>
            <a:endParaRPr lang="ko-KR" altLang="en-US" dirty="0"/>
          </a:p>
        </p:txBody>
      </p:sp>
      <p:sp>
        <p:nvSpPr>
          <p:cNvPr id="55" name="텍스트 개체 틀 18"/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1080000" y="38196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56" name="텍스트 개체 틀 18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2328027" y="38196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9</a:t>
            </a:r>
            <a:endParaRPr lang="ko-KR" altLang="en-US" dirty="0"/>
          </a:p>
        </p:txBody>
      </p:sp>
      <p:sp>
        <p:nvSpPr>
          <p:cNvPr id="57" name="텍스트 개체 틀 18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3587725" y="38196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10</a:t>
            </a:r>
            <a:endParaRPr lang="ko-KR" altLang="en-US" dirty="0"/>
          </a:p>
        </p:txBody>
      </p:sp>
      <p:sp>
        <p:nvSpPr>
          <p:cNvPr id="58" name="텍스트 개체 틀 18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4847423" y="38196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11</a:t>
            </a:r>
            <a:endParaRPr lang="ko-KR" altLang="en-US" dirty="0"/>
          </a:p>
        </p:txBody>
      </p:sp>
      <p:sp>
        <p:nvSpPr>
          <p:cNvPr id="59" name="텍스트 개체 틀 18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6107121" y="38196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12</a:t>
            </a:r>
            <a:endParaRPr lang="ko-KR" altLang="en-US" dirty="0"/>
          </a:p>
        </p:txBody>
      </p:sp>
      <p:sp>
        <p:nvSpPr>
          <p:cNvPr id="60" name="텍스트 개체 틀 18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7366819" y="38196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13</a:t>
            </a:r>
            <a:endParaRPr lang="ko-KR" altLang="en-US" dirty="0"/>
          </a:p>
        </p:txBody>
      </p:sp>
      <p:sp>
        <p:nvSpPr>
          <p:cNvPr id="61" name="텍스트 개체 틀 18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8626520" y="38196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14</a:t>
            </a:r>
            <a:endParaRPr lang="ko-KR" altLang="en-US" dirty="0"/>
          </a:p>
        </p:txBody>
      </p:sp>
      <p:sp>
        <p:nvSpPr>
          <p:cNvPr id="70" name="텍스트 개체 틀 18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080000" y="48024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15</a:t>
            </a:r>
            <a:endParaRPr lang="ko-KR" altLang="en-US" dirty="0"/>
          </a:p>
        </p:txBody>
      </p:sp>
      <p:sp>
        <p:nvSpPr>
          <p:cNvPr id="71" name="텍스트 개체 틀 18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2328027" y="48024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16</a:t>
            </a:r>
            <a:endParaRPr lang="ko-KR" altLang="en-US" dirty="0"/>
          </a:p>
        </p:txBody>
      </p:sp>
      <p:sp>
        <p:nvSpPr>
          <p:cNvPr id="72" name="텍스트 개체 틀 18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3587725" y="48024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17</a:t>
            </a:r>
            <a:endParaRPr lang="ko-KR" altLang="en-US" dirty="0"/>
          </a:p>
        </p:txBody>
      </p:sp>
      <p:sp>
        <p:nvSpPr>
          <p:cNvPr id="73" name="텍스트 개체 틀 18"/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4847423" y="48024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18</a:t>
            </a:r>
            <a:endParaRPr lang="ko-KR" altLang="en-US" dirty="0"/>
          </a:p>
        </p:txBody>
      </p:sp>
      <p:sp>
        <p:nvSpPr>
          <p:cNvPr id="74" name="텍스트 개체 틀 18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6107121" y="48024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19</a:t>
            </a:r>
            <a:endParaRPr lang="ko-KR" altLang="en-US" dirty="0"/>
          </a:p>
        </p:txBody>
      </p:sp>
      <p:sp>
        <p:nvSpPr>
          <p:cNvPr id="75" name="텍스트 개체 틀 18"/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7366819" y="48024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20</a:t>
            </a:r>
            <a:endParaRPr lang="ko-KR" altLang="en-US" dirty="0"/>
          </a:p>
        </p:txBody>
      </p:sp>
      <p:sp>
        <p:nvSpPr>
          <p:cNvPr id="76" name="텍스트 개체 틀 18"/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8626520" y="48024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21</a:t>
            </a:r>
            <a:endParaRPr lang="ko-KR" altLang="en-US" dirty="0"/>
          </a:p>
        </p:txBody>
      </p:sp>
      <p:sp>
        <p:nvSpPr>
          <p:cNvPr id="77" name="텍스트 개체 틀 18"/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1080000" y="57528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22</a:t>
            </a:r>
            <a:endParaRPr lang="ko-KR" altLang="en-US" dirty="0"/>
          </a:p>
        </p:txBody>
      </p:sp>
      <p:sp>
        <p:nvSpPr>
          <p:cNvPr id="78" name="텍스트 개체 틀 18"/>
          <p:cNvSpPr>
            <a:spLocks noGrp="1"/>
          </p:cNvSpPr>
          <p:nvPr userDrawn="1">
            <p:ph type="body" sz="quarter" idx="38" hasCustomPrompt="1"/>
          </p:nvPr>
        </p:nvSpPr>
        <p:spPr>
          <a:xfrm>
            <a:off x="2328027" y="57528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23</a:t>
            </a:r>
            <a:endParaRPr lang="ko-KR" altLang="en-US" dirty="0"/>
          </a:p>
        </p:txBody>
      </p:sp>
      <p:sp>
        <p:nvSpPr>
          <p:cNvPr id="79" name="텍스트 개체 틀 18"/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3587725" y="57528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24</a:t>
            </a:r>
            <a:endParaRPr lang="ko-KR" altLang="en-US" dirty="0"/>
          </a:p>
        </p:txBody>
      </p:sp>
      <p:sp>
        <p:nvSpPr>
          <p:cNvPr id="80" name="텍스트 개체 틀 18"/>
          <p:cNvSpPr>
            <a:spLocks noGrp="1"/>
          </p:cNvSpPr>
          <p:nvPr userDrawn="1">
            <p:ph type="body" sz="quarter" idx="40" hasCustomPrompt="1"/>
          </p:nvPr>
        </p:nvSpPr>
        <p:spPr>
          <a:xfrm>
            <a:off x="4847423" y="57528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25</a:t>
            </a:r>
            <a:endParaRPr lang="ko-KR" altLang="en-US" dirty="0"/>
          </a:p>
        </p:txBody>
      </p:sp>
      <p:sp>
        <p:nvSpPr>
          <p:cNvPr id="81" name="텍스트 개체 틀 18"/>
          <p:cNvSpPr>
            <a:spLocks noGrp="1"/>
          </p:cNvSpPr>
          <p:nvPr userDrawn="1">
            <p:ph type="body" sz="quarter" idx="41" hasCustomPrompt="1"/>
          </p:nvPr>
        </p:nvSpPr>
        <p:spPr>
          <a:xfrm>
            <a:off x="6107121" y="57528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26</a:t>
            </a:r>
            <a:endParaRPr lang="ko-KR" altLang="en-US" dirty="0"/>
          </a:p>
        </p:txBody>
      </p:sp>
      <p:sp>
        <p:nvSpPr>
          <p:cNvPr id="82" name="텍스트 개체 틀 18"/>
          <p:cNvSpPr>
            <a:spLocks noGrp="1"/>
          </p:cNvSpPr>
          <p:nvPr userDrawn="1">
            <p:ph type="body" sz="quarter" idx="42" hasCustomPrompt="1"/>
          </p:nvPr>
        </p:nvSpPr>
        <p:spPr>
          <a:xfrm>
            <a:off x="7366819" y="57528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27</a:t>
            </a:r>
            <a:endParaRPr lang="ko-KR" altLang="en-US" dirty="0"/>
          </a:p>
        </p:txBody>
      </p:sp>
      <p:sp>
        <p:nvSpPr>
          <p:cNvPr id="83" name="텍스트 개체 틀 18"/>
          <p:cNvSpPr>
            <a:spLocks noGrp="1"/>
          </p:cNvSpPr>
          <p:nvPr userDrawn="1">
            <p:ph type="body" sz="quarter" idx="43" hasCustomPrompt="1"/>
          </p:nvPr>
        </p:nvSpPr>
        <p:spPr>
          <a:xfrm>
            <a:off x="8626520" y="5752800"/>
            <a:ext cx="1095390" cy="1825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 sz="1200" b="0" spc="0" baseline="0">
                <a:solidFill>
                  <a:srgbClr val="EE7700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28</a:t>
            </a:r>
            <a:endParaRPr lang="ko-KR" altLang="en-US" dirty="0"/>
          </a:p>
        </p:txBody>
      </p:sp>
      <p:sp>
        <p:nvSpPr>
          <p:cNvPr id="84" name="텍스트 개체 틀 18"/>
          <p:cNvSpPr>
            <a:spLocks noGrp="1"/>
          </p:cNvSpPr>
          <p:nvPr>
            <p:ph type="body" sz="quarter" idx="44" hasCustomPrompt="1"/>
          </p:nvPr>
        </p:nvSpPr>
        <p:spPr>
          <a:xfrm>
            <a:off x="3587725" y="2356624"/>
            <a:ext cx="1095390" cy="36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500" b="1" spc="0" baseline="0">
                <a:solidFill>
                  <a:srgbClr val="B5B5B6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wed</a:t>
            </a:r>
            <a:endParaRPr lang="ko-KR" altLang="en-US" dirty="0"/>
          </a:p>
        </p:txBody>
      </p:sp>
      <p:sp>
        <p:nvSpPr>
          <p:cNvPr id="85" name="텍스트 개체 틀 18"/>
          <p:cNvSpPr>
            <a:spLocks noGrp="1"/>
          </p:cNvSpPr>
          <p:nvPr>
            <p:ph type="body" sz="quarter" idx="45" hasCustomPrompt="1"/>
          </p:nvPr>
        </p:nvSpPr>
        <p:spPr>
          <a:xfrm>
            <a:off x="8626520" y="2356624"/>
            <a:ext cx="1095390" cy="36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500" b="1" spc="0" baseline="0">
                <a:solidFill>
                  <a:srgbClr val="B5B5B6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sun</a:t>
            </a:r>
            <a:endParaRPr lang="ko-KR" altLang="en-US" dirty="0"/>
          </a:p>
        </p:txBody>
      </p:sp>
      <p:sp>
        <p:nvSpPr>
          <p:cNvPr id="86" name="텍스트 개체 틀 18"/>
          <p:cNvSpPr>
            <a:spLocks noGrp="1"/>
          </p:cNvSpPr>
          <p:nvPr>
            <p:ph type="body" sz="quarter" idx="46" hasCustomPrompt="1"/>
          </p:nvPr>
        </p:nvSpPr>
        <p:spPr>
          <a:xfrm>
            <a:off x="7366819" y="2356624"/>
            <a:ext cx="1095390" cy="36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500" b="1" spc="0" baseline="0">
                <a:solidFill>
                  <a:srgbClr val="B5B5B6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sat</a:t>
            </a:r>
            <a:endParaRPr lang="ko-KR" altLang="en-US" dirty="0"/>
          </a:p>
        </p:txBody>
      </p:sp>
      <p:sp>
        <p:nvSpPr>
          <p:cNvPr id="87" name="텍스트 개체 틀 18"/>
          <p:cNvSpPr>
            <a:spLocks noGrp="1"/>
          </p:cNvSpPr>
          <p:nvPr>
            <p:ph type="body" sz="quarter" idx="47" hasCustomPrompt="1"/>
          </p:nvPr>
        </p:nvSpPr>
        <p:spPr>
          <a:xfrm>
            <a:off x="6107121" y="2356624"/>
            <a:ext cx="1095390" cy="36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500" b="1" spc="0" baseline="0">
                <a:solidFill>
                  <a:srgbClr val="B5B5B6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err="1" smtClean="0"/>
              <a:t>fri</a:t>
            </a:r>
            <a:endParaRPr lang="ko-KR" altLang="en-US" dirty="0"/>
          </a:p>
        </p:txBody>
      </p:sp>
      <p:sp>
        <p:nvSpPr>
          <p:cNvPr id="88" name="텍스트 개체 틀 18"/>
          <p:cNvSpPr>
            <a:spLocks noGrp="1"/>
          </p:cNvSpPr>
          <p:nvPr>
            <p:ph type="body" sz="quarter" idx="48" hasCustomPrompt="1"/>
          </p:nvPr>
        </p:nvSpPr>
        <p:spPr>
          <a:xfrm>
            <a:off x="4847423" y="2356624"/>
            <a:ext cx="1095390" cy="36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500"/>
              </a:lnSpc>
              <a:buNone/>
              <a:defRPr sz="2500" b="1" spc="0" baseline="0">
                <a:solidFill>
                  <a:srgbClr val="B5B5B6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err="1" smtClean="0"/>
              <a:t>thu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팀 구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그림 32" descr="ba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52000" y="360005"/>
            <a:ext cx="286512" cy="6733022"/>
          </a:xfrm>
          <a:prstGeom prst="rect">
            <a:avLst/>
          </a:prstGeom>
        </p:spPr>
      </p:pic>
      <p:sp>
        <p:nvSpPr>
          <p:cNvPr id="4" name="텍스트 개체 틀 18"/>
          <p:cNvSpPr>
            <a:spLocks noGrp="1"/>
          </p:cNvSpPr>
          <p:nvPr>
            <p:ph type="body" sz="quarter" idx="13" hasCustomPrompt="1"/>
          </p:nvPr>
        </p:nvSpPr>
        <p:spPr>
          <a:xfrm>
            <a:off x="965140" y="567487"/>
            <a:ext cx="8031600" cy="11684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buNone/>
              <a:defRPr sz="4200" spc="-20" baseline="0">
                <a:solidFill>
                  <a:srgbClr val="00A83B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제목</a:t>
            </a:r>
            <a:endParaRPr lang="en-US" altLang="ko-KR" dirty="0" smtClean="0"/>
          </a:p>
        </p:txBody>
      </p:sp>
      <p:pic>
        <p:nvPicPr>
          <p:cNvPr id="5" name="그림 4" descr="plu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628209" y="124832"/>
            <a:ext cx="850394" cy="844298"/>
          </a:xfrm>
          <a:prstGeom prst="rect">
            <a:avLst/>
          </a:prstGeom>
        </p:spPr>
      </p:pic>
      <p:cxnSp>
        <p:nvCxnSpPr>
          <p:cNvPr id="9" name="직선 연결선 8"/>
          <p:cNvCxnSpPr/>
          <p:nvPr userDrawn="1"/>
        </p:nvCxnSpPr>
        <p:spPr>
          <a:xfrm>
            <a:off x="9001400" y="4038353"/>
            <a:ext cx="1692000" cy="1588"/>
          </a:xfrm>
          <a:prstGeom prst="line">
            <a:avLst/>
          </a:prstGeom>
          <a:ln w="19050">
            <a:solidFill>
              <a:srgbClr val="00A8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7" r:id="rId5"/>
    <p:sldLayoutId id="2147483652" r:id="rId6"/>
    <p:sldLayoutId id="2147483654" r:id="rId7"/>
    <p:sldLayoutId id="2147483655" r:id="rId8"/>
  </p:sldLayoutIdLst>
  <p:txStyles>
    <p:titleStyle>
      <a:lvl1pPr algn="ctr" defTabSz="1043056" rtl="0" eaLnBrk="1" latinLnBrk="1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1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1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1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1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965253" y="3168563"/>
            <a:ext cx="9386003" cy="2852716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1.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초본</a:t>
            </a: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등본</a:t>
            </a: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: </a:t>
            </a:r>
            <a:r>
              <a:rPr lang="ko-KR" altLang="en-US" sz="2400" u="sng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민원</a:t>
            </a:r>
            <a:r>
              <a:rPr lang="en-US" altLang="ko-KR" sz="2400" u="sng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24</a:t>
            </a:r>
          </a:p>
          <a:p>
            <a:pPr marL="0" indent="0">
              <a:lnSpc>
                <a:spcPct val="150000"/>
              </a:lnSpc>
            </a:pP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2.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건강보험증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번호</a:t>
            </a: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: </a:t>
            </a:r>
            <a:r>
              <a:rPr lang="ko-KR" altLang="en-US" sz="2400" u="sng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건강보험공단</a:t>
            </a:r>
            <a:endParaRPr lang="en-US" altLang="ko-KR" sz="2400" u="sng" dirty="0" smtClean="0">
              <a:solidFill>
                <a:srgbClr val="2D73B9"/>
              </a:solidFill>
              <a:latin typeface="경기천년바탕 Bold" panose="02020803020101020101" pitchFamily="18" charset="-127"/>
              <a:ea typeface="경기천년바탕 Bold" panose="02020803020101020101" pitchFamily="18" charset="-127"/>
            </a:endParaRPr>
          </a:p>
          <a:p>
            <a:pPr marL="0" indent="0">
              <a:lnSpc>
                <a:spcPct val="150000"/>
              </a:lnSpc>
            </a:pP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3.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최종학력증명</a:t>
            </a: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: </a:t>
            </a:r>
            <a:r>
              <a:rPr lang="ko-KR" altLang="en-US" sz="2400" u="sng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민원</a:t>
            </a:r>
            <a:r>
              <a:rPr lang="en-US" altLang="ko-KR" sz="2400" u="sng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24, </a:t>
            </a:r>
            <a:r>
              <a:rPr lang="ko-KR" altLang="en-US" sz="2400" u="sng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졸업학교 홈페이지</a:t>
            </a:r>
            <a:endParaRPr lang="ko-KR" altLang="en-US" sz="2400" u="sng" dirty="0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3"/>
          </p:nvPr>
        </p:nvSpPr>
        <p:spPr>
          <a:xfrm>
            <a:off x="965140" y="1728404"/>
            <a:ext cx="8990071" cy="720078"/>
          </a:xfrm>
        </p:spPr>
        <p:txBody>
          <a:bodyPr/>
          <a:lstStyle/>
          <a:p>
            <a:r>
              <a:rPr lang="ko-KR" altLang="en-US" sz="5400" dirty="0" smtClean="0">
                <a:solidFill>
                  <a:srgbClr val="E40613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온라인</a:t>
            </a:r>
            <a:r>
              <a:rPr lang="ko-KR" altLang="en-US" sz="5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발급 안내</a:t>
            </a:r>
            <a:endParaRPr lang="ko-KR" altLang="en-US" sz="5400" dirty="0">
              <a:solidFill>
                <a:schemeClr val="tx1">
                  <a:lumMod val="50000"/>
                  <a:lumOff val="50000"/>
                </a:schemeClr>
              </a:solidFill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095" y="6442527"/>
            <a:ext cx="1952147" cy="741816"/>
          </a:xfrm>
          <a:prstGeom prst="rect">
            <a:avLst/>
          </a:prstGeom>
        </p:spPr>
      </p:pic>
      <p:sp>
        <p:nvSpPr>
          <p:cNvPr id="8" name="텍스트 개체 틀 6"/>
          <p:cNvSpPr>
            <a:spLocks noGrp="1"/>
          </p:cNvSpPr>
          <p:nvPr>
            <p:ph type="body" sz="quarter" idx="13"/>
          </p:nvPr>
        </p:nvSpPr>
        <p:spPr>
          <a:xfrm>
            <a:off x="6066780" y="309494"/>
            <a:ext cx="4284476" cy="349240"/>
          </a:xfrm>
        </p:spPr>
        <p:txBody>
          <a:bodyPr/>
          <a:lstStyle/>
          <a:p>
            <a:pPr algn="r"/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&lt;</a:t>
            </a:r>
            <a:r>
              <a:rPr lang="ko-KR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경기청년구직지원금 제출서류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&gt;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>
          <a:xfrm>
            <a:off x="558168" y="567487"/>
            <a:ext cx="8438573" cy="620856"/>
          </a:xfrm>
        </p:spPr>
        <p:txBody>
          <a:bodyPr/>
          <a:lstStyle/>
          <a:p>
            <a:r>
              <a:rPr lang="en-US" altLang="ko-KR" spc="-50" dirty="0" smtClean="0"/>
              <a:t>1. </a:t>
            </a:r>
            <a:r>
              <a:rPr lang="ko-KR" altLang="en-US" spc="-50" dirty="0" smtClean="0"/>
              <a:t>초본</a:t>
            </a:r>
            <a:r>
              <a:rPr lang="en-US" altLang="ko-KR" spc="-50" dirty="0" smtClean="0"/>
              <a:t>, </a:t>
            </a:r>
            <a:r>
              <a:rPr lang="ko-KR" altLang="en-US" spc="-50" dirty="0" smtClean="0"/>
              <a:t>등본</a:t>
            </a:r>
            <a:r>
              <a:rPr lang="en-US" altLang="ko-KR" spc="-50" dirty="0" smtClean="0"/>
              <a:t>… </a:t>
            </a:r>
            <a:r>
              <a:rPr lang="ko-KR" altLang="en-US" sz="2400" spc="-50" dirty="0" smtClean="0"/>
              <a:t>구직지원금 신청자 이름으로 발급</a:t>
            </a:r>
            <a:endParaRPr lang="ko-KR" altLang="en-US" sz="2400" spc="-50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965142" y="1548383"/>
            <a:ext cx="8161978" cy="22127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600" dirty="0" smtClean="0"/>
              <a:t>- </a:t>
            </a:r>
            <a:r>
              <a:rPr lang="ko-KR" altLang="en-US" sz="1600" dirty="0" smtClean="0"/>
              <a:t>민원</a:t>
            </a:r>
            <a:r>
              <a:rPr lang="en-US" altLang="ko-KR" sz="1600" dirty="0"/>
              <a:t>24 (http://</a:t>
            </a:r>
            <a:r>
              <a:rPr lang="en-US" altLang="ko-KR" sz="1600" dirty="0" smtClean="0"/>
              <a:t>www.minwon.go.kr)</a:t>
            </a: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비회원도 발급가능</a:t>
            </a:r>
            <a:endParaRPr lang="en-US" altLang="ko-K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공인인증서 확인 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</a:t>
            </a:r>
            <a:r>
              <a:rPr lang="ko-KR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구직지원금 신청자 본인 이름”으로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발급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ko-KR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rgbClr val="E40613"/>
                </a:solidFill>
                <a:latin typeface="경기천년바탕OTF Bold" panose="02020803020101020101" pitchFamily="18" charset="-127"/>
                <a:ea typeface="경기천년바탕OTF Bold" panose="02020803020101020101" pitchFamily="18" charset="-127"/>
              </a:rPr>
              <a:t>초본</a:t>
            </a:r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발급조건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과거주소변동 사항과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주민번호 뒷자리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포함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나머지 미포함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ko-KR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rgbClr val="E40613"/>
                </a:solidFill>
                <a:latin typeface="경기천년바탕OTF Bold" panose="02020803020101020101" pitchFamily="18" charset="-127"/>
                <a:ea typeface="경기천년바탕OTF Bold" panose="02020803020101020101" pitchFamily="18" charset="-127"/>
              </a:rPr>
              <a:t>등본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발급조건</a:t>
            </a:r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교부 대상자 외 세대주와 다른 </a:t>
            </a:r>
            <a:r>
              <a:rPr lang="ko-KR" alt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세대원의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이름 포함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나머지 미포함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pic>
        <p:nvPicPr>
          <p:cNvPr id="1027" name="_x83996624" descr="DRW00002430364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08" y="3706795"/>
            <a:ext cx="6721819" cy="369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32" y="6480931"/>
            <a:ext cx="1632608" cy="620391"/>
          </a:xfrm>
          <a:prstGeom prst="rect">
            <a:avLst/>
          </a:prstGeom>
        </p:spPr>
      </p:pic>
      <p:cxnSp>
        <p:nvCxnSpPr>
          <p:cNvPr id="7" name="직선 연결선 6"/>
          <p:cNvCxnSpPr/>
          <p:nvPr/>
        </p:nvCxnSpPr>
        <p:spPr>
          <a:xfrm>
            <a:off x="-178136" y="1188343"/>
            <a:ext cx="7757084" cy="0"/>
          </a:xfrm>
          <a:prstGeom prst="line">
            <a:avLst/>
          </a:prstGeom>
          <a:ln>
            <a:solidFill>
              <a:srgbClr val="E4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9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>
          <a:xfrm>
            <a:off x="555205" y="567487"/>
            <a:ext cx="9785121" cy="620856"/>
          </a:xfrm>
        </p:spPr>
        <p:txBody>
          <a:bodyPr/>
          <a:lstStyle/>
          <a:p>
            <a:r>
              <a:rPr lang="en-US" altLang="ko-KR" spc="-50" dirty="0" smtClean="0"/>
              <a:t>2. </a:t>
            </a:r>
            <a:r>
              <a:rPr lang="ko-KR" altLang="en-US" spc="-50" dirty="0" smtClean="0"/>
              <a:t>건강보험증 번호</a:t>
            </a:r>
            <a:r>
              <a:rPr lang="en-US" altLang="ko-KR" spc="-50" dirty="0" smtClean="0"/>
              <a:t>(11</a:t>
            </a:r>
            <a:r>
              <a:rPr lang="ko-KR" altLang="en-US" spc="-50" dirty="0" smtClean="0"/>
              <a:t>자리</a:t>
            </a:r>
            <a:r>
              <a:rPr lang="en-US" altLang="ko-KR" spc="-50" dirty="0" smtClean="0"/>
              <a:t>)… </a:t>
            </a:r>
            <a:r>
              <a:rPr lang="ko-KR" altLang="en-US" sz="2400" spc="-50" dirty="0"/>
              <a:t>건강보험증</a:t>
            </a:r>
            <a:r>
              <a:rPr lang="ko-KR" altLang="en-US" sz="2400" spc="-50" dirty="0" smtClean="0"/>
              <a:t> </a:t>
            </a:r>
            <a:r>
              <a:rPr lang="en-US" altLang="ko-KR" sz="2400" spc="-50" dirty="0"/>
              <a:t>or </a:t>
            </a:r>
            <a:r>
              <a:rPr lang="ko-KR" altLang="en-US" sz="2400" spc="-50" dirty="0" smtClean="0"/>
              <a:t>보험자격확인</a:t>
            </a:r>
            <a:endParaRPr lang="ko-KR" altLang="en-US" sz="2400" spc="-50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965141" y="1548383"/>
            <a:ext cx="9375185" cy="42124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600" dirty="0" smtClean="0"/>
              <a:t>- </a:t>
            </a:r>
            <a:r>
              <a:rPr lang="ko-KR" altLang="en-US" sz="1600" dirty="0" smtClean="0"/>
              <a:t>국민건강보험 사이버민원센터</a:t>
            </a:r>
            <a:r>
              <a:rPr lang="en-US" altLang="ko-KR" sz="1600" dirty="0" smtClean="0"/>
              <a:t>(</a:t>
            </a:r>
            <a:r>
              <a:rPr lang="en-US" altLang="ko-KR" sz="1600" dirty="0"/>
              <a:t>http://</a:t>
            </a:r>
            <a:r>
              <a:rPr lang="en-US" altLang="ko-KR" sz="1600" dirty="0" smtClean="0"/>
              <a:t>minwon.nhis.or.kr)</a:t>
            </a:r>
          </a:p>
          <a:p>
            <a:pPr marL="342900" lvl="0" indent="-34290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건강보험증이 있는 경우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기재된 건강보험 번호 확인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(11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자리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342900" lvl="0" indent="-34290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건강보험증이 없는 경우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건강보험공단 홈페이지에서 확인</a:t>
            </a:r>
            <a:endParaRPr lang="en-US" altLang="ko-K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0" indent="0"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altLang="ko-KR" sz="1600" dirty="0" smtClean="0">
                <a:solidFill>
                  <a:srgbClr val="FF0000"/>
                </a:solidFill>
              </a:rPr>
              <a:t> : </a:t>
            </a:r>
            <a:r>
              <a:rPr lang="ko-KR" altLang="en-US" sz="1600" dirty="0">
                <a:solidFill>
                  <a:srgbClr val="FF0000"/>
                </a:solidFill>
              </a:rPr>
              <a:t>민원신청 </a:t>
            </a:r>
            <a:r>
              <a:rPr lang="en-US" altLang="ko-KR" sz="1600" dirty="0">
                <a:solidFill>
                  <a:srgbClr val="FF0000"/>
                </a:solidFill>
              </a:rPr>
              <a:t>&gt; </a:t>
            </a:r>
            <a:r>
              <a:rPr lang="ko-KR" altLang="en-US" sz="1600" dirty="0">
                <a:solidFill>
                  <a:srgbClr val="FF0000"/>
                </a:solidFill>
              </a:rPr>
              <a:t>개인민원 </a:t>
            </a:r>
            <a:r>
              <a:rPr lang="en-US" altLang="ko-KR" sz="1600" dirty="0">
                <a:solidFill>
                  <a:srgbClr val="FF0000"/>
                </a:solidFill>
              </a:rPr>
              <a:t>&gt; </a:t>
            </a:r>
            <a:r>
              <a:rPr lang="ko-KR" altLang="en-US" sz="1600" dirty="0" smtClean="0">
                <a:solidFill>
                  <a:srgbClr val="FF0000"/>
                </a:solidFill>
              </a:rPr>
              <a:t>자격 </a:t>
            </a:r>
            <a:r>
              <a:rPr lang="en-US" altLang="ko-KR" sz="1600" dirty="0" smtClean="0">
                <a:solidFill>
                  <a:srgbClr val="FF0000"/>
                </a:solidFill>
              </a:rPr>
              <a:t>&gt; </a:t>
            </a:r>
            <a:r>
              <a:rPr lang="ko-KR" altLang="en-US" sz="1600" dirty="0" smtClean="0">
                <a:solidFill>
                  <a:srgbClr val="FF0000"/>
                </a:solidFill>
              </a:rPr>
              <a:t>자격사항 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marL="0" indent="0"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endParaRPr lang="en-US" altLang="ko-K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32" y="6480931"/>
            <a:ext cx="1632608" cy="620391"/>
          </a:xfrm>
          <a:prstGeom prst="rect">
            <a:avLst/>
          </a:prstGeom>
        </p:spPr>
      </p:pic>
      <p:cxnSp>
        <p:nvCxnSpPr>
          <p:cNvPr id="7" name="직선 연결선 6"/>
          <p:cNvCxnSpPr/>
          <p:nvPr/>
        </p:nvCxnSpPr>
        <p:spPr>
          <a:xfrm>
            <a:off x="-125908" y="1188343"/>
            <a:ext cx="10333148" cy="0"/>
          </a:xfrm>
          <a:prstGeom prst="line">
            <a:avLst/>
          </a:prstGeom>
          <a:ln>
            <a:solidFill>
              <a:srgbClr val="E4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30611" y="294866"/>
            <a:ext cx="10994024" cy="48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291622104" descr="DRW00002a34411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524" y="3708623"/>
            <a:ext cx="6291272" cy="364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6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>
          <a:xfrm>
            <a:off x="558168" y="567487"/>
            <a:ext cx="9865096" cy="620856"/>
          </a:xfrm>
        </p:spPr>
        <p:txBody>
          <a:bodyPr/>
          <a:lstStyle/>
          <a:p>
            <a:r>
              <a:rPr lang="en-US" altLang="ko-KR" spc="-50" dirty="0" smtClean="0"/>
              <a:t>3. </a:t>
            </a:r>
            <a:r>
              <a:rPr lang="ko-KR" altLang="en-US" spc="-50" dirty="0" smtClean="0"/>
              <a:t>최종학력증명서</a:t>
            </a:r>
            <a:r>
              <a:rPr lang="en-US" altLang="ko-KR" spc="-50" dirty="0" smtClean="0"/>
              <a:t>… </a:t>
            </a:r>
            <a:r>
              <a:rPr lang="ko-KR" altLang="en-US" sz="2400" spc="-50" dirty="0" smtClean="0"/>
              <a:t>구직지원금 신청자 이름으로 발급</a:t>
            </a:r>
            <a:endParaRPr lang="ko-KR" altLang="en-US" sz="2400" spc="-50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965142" y="1548383"/>
            <a:ext cx="9098082" cy="33123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600" dirty="0"/>
              <a:t>- </a:t>
            </a:r>
            <a:r>
              <a:rPr lang="ko-KR" altLang="en-US" sz="1600" dirty="0"/>
              <a:t>민원</a:t>
            </a:r>
            <a:r>
              <a:rPr lang="en-US" altLang="ko-KR" sz="1600" dirty="0"/>
              <a:t>24 (http://</a:t>
            </a:r>
            <a:r>
              <a:rPr lang="en-US" altLang="ko-KR" sz="1600" dirty="0" smtClean="0"/>
              <a:t>www.minwon.go.kr)</a:t>
            </a:r>
            <a:endParaRPr lang="en-US" altLang="ko-KR" sz="1600" dirty="0"/>
          </a:p>
          <a:p>
            <a:pPr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비회원도 발급가능</a:t>
            </a:r>
            <a:endParaRPr lang="en-US" altLang="ko-K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공인인증서 확인 </a:t>
            </a:r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“구직지원금 신청자 본인 이름”으로 발급</a:t>
            </a:r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ko-KR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rgbClr val="E40613"/>
                </a:solidFill>
                <a:latin typeface="경기천년바탕OTF Bold" panose="02020803020101020101" pitchFamily="18" charset="-127"/>
                <a:ea typeface="경기천년바탕OTF Bold" panose="02020803020101020101" pitchFamily="18" charset="-127"/>
              </a:rPr>
              <a:t>졸업증명서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상단 </a:t>
            </a:r>
            <a:r>
              <a:rPr lang="ko-KR" alt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검색창에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입력 후 학교별 성적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졸업 증명서 신청 클릭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기관 선택 후 방문수령</a:t>
            </a:r>
            <a:r>
              <a:rPr lang="en-US" altLang="ko-KR" sz="1600" u="sng" dirty="0" smtClean="0"/>
              <a:t>)</a:t>
            </a:r>
          </a:p>
          <a:p>
            <a:pPr lvl="0" fontAlgn="base">
              <a:lnSpc>
                <a:spcPct val="150000"/>
              </a:lnSpc>
              <a:buFont typeface="+mj-ea"/>
              <a:buAutoNum type="circleNumDbPlain"/>
            </a:pPr>
            <a:endParaRPr lang="en-US" altLang="ko-K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600" dirty="0" smtClean="0"/>
              <a:t>졸업한 </a:t>
            </a:r>
            <a:r>
              <a:rPr lang="ko-KR" altLang="en-US" sz="1600" dirty="0"/>
              <a:t>학교 </a:t>
            </a:r>
            <a:r>
              <a:rPr lang="ko-KR" altLang="en-US" sz="1600" dirty="0" smtClean="0"/>
              <a:t>홈페이지</a:t>
            </a:r>
            <a:endParaRPr lang="en-US" altLang="ko-KR" sz="1600" dirty="0" smtClean="0"/>
          </a:p>
          <a:p>
            <a:pPr marL="342900" indent="-342900" fontAlgn="base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각종 증명서 신청 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졸업증명서</a:t>
            </a:r>
            <a:endParaRPr lang="ko-KR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32" y="6480931"/>
            <a:ext cx="1632608" cy="620391"/>
          </a:xfrm>
          <a:prstGeom prst="rect">
            <a:avLst/>
          </a:prstGeom>
        </p:spPr>
      </p:pic>
      <p:cxnSp>
        <p:nvCxnSpPr>
          <p:cNvPr id="7" name="직선 연결선 6"/>
          <p:cNvCxnSpPr/>
          <p:nvPr/>
        </p:nvCxnSpPr>
        <p:spPr>
          <a:xfrm>
            <a:off x="-125908" y="1224347"/>
            <a:ext cx="8784976" cy="0"/>
          </a:xfrm>
          <a:prstGeom prst="line">
            <a:avLst/>
          </a:prstGeom>
          <a:ln>
            <a:solidFill>
              <a:srgbClr val="E4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그룹 2"/>
          <p:cNvGrpSpPr/>
          <p:nvPr/>
        </p:nvGrpSpPr>
        <p:grpSpPr>
          <a:xfrm>
            <a:off x="4158568" y="3816635"/>
            <a:ext cx="6264696" cy="3472713"/>
            <a:chOff x="3654512" y="3636615"/>
            <a:chExt cx="6471801" cy="3580725"/>
          </a:xfrm>
        </p:grpSpPr>
        <p:pic>
          <p:nvPicPr>
            <p:cNvPr id="1027" name="_x264682456" descr="DRW00001cc0bd4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4512" y="3636615"/>
              <a:ext cx="6471801" cy="3580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436709" y="3899676"/>
              <a:ext cx="825867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 smtClean="0">
                  <a:solidFill>
                    <a:srgbClr val="E40613"/>
                  </a:solidFill>
                </a:rPr>
                <a:t>졸업증명서</a:t>
              </a:r>
              <a:endParaRPr lang="ko-KR" altLang="en-US" sz="1000" b="1" dirty="0">
                <a:solidFill>
                  <a:srgbClr val="E4061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85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965253" y="2628503"/>
            <a:ext cx="9205983" cy="4788532"/>
          </a:xfrm>
        </p:spPr>
        <p:txBody>
          <a:bodyPr/>
          <a:lstStyle/>
          <a:p>
            <a:pPr marL="0" indent="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1. </a:t>
            </a:r>
            <a:r>
              <a:rPr lang="ko-KR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초본</a:t>
            </a:r>
            <a:r>
              <a:rPr lang="en-US" altLang="ko-K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, </a:t>
            </a:r>
            <a:r>
              <a:rPr lang="ko-KR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등본</a:t>
            </a:r>
            <a:r>
              <a:rPr lang="en-US" altLang="ko-K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: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주민센터</a:t>
            </a: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무인 </a:t>
            </a:r>
            <a:r>
              <a:rPr lang="ko-KR" altLang="en-US" sz="2400" dirty="0" err="1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발급기</a:t>
            </a:r>
            <a:endParaRPr lang="en-US" altLang="ko-KR" sz="2400" dirty="0" smtClean="0">
              <a:solidFill>
                <a:srgbClr val="2D73B9"/>
              </a:solidFill>
              <a:latin typeface="경기천년바탕 Bold" panose="02020803020101020101" pitchFamily="18" charset="-127"/>
              <a:ea typeface="경기천년바탕 Bold" panose="02020803020101020101" pitchFamily="18" charset="-127"/>
            </a:endParaRPr>
          </a:p>
          <a:p>
            <a:pPr marL="0" indent="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2. </a:t>
            </a:r>
            <a:r>
              <a:rPr lang="ko-KR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건강보험자격확인서</a:t>
            </a:r>
            <a:r>
              <a:rPr lang="en-US" altLang="ko-K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: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건강보험공단 지사 방문</a:t>
            </a: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, </a:t>
            </a:r>
          </a:p>
          <a:p>
            <a:pPr marL="0" indent="0">
              <a:lnSpc>
                <a:spcPct val="200000"/>
              </a:lnSpc>
            </a:pP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                                   팩스발급신청</a:t>
            </a: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(1577-1000)</a:t>
            </a:r>
            <a:endParaRPr lang="en-US" altLang="ko-KR" sz="2400" dirty="0">
              <a:solidFill>
                <a:srgbClr val="2D73B9"/>
              </a:solidFill>
              <a:latin typeface="경기천년바탕 Bold" panose="02020803020101020101" pitchFamily="18" charset="-127"/>
              <a:ea typeface="경기천년바탕 Bold" panose="02020803020101020101" pitchFamily="18" charset="-127"/>
            </a:endParaRPr>
          </a:p>
          <a:p>
            <a:pPr marL="0" indent="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3. </a:t>
            </a:r>
            <a:r>
              <a:rPr lang="ko-KR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최종학력증명서</a:t>
            </a:r>
            <a:r>
              <a:rPr lang="en-US" altLang="ko-K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: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주민센터</a:t>
            </a:r>
            <a:r>
              <a:rPr lang="en-US" altLang="ko-KR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무인 </a:t>
            </a:r>
            <a:r>
              <a:rPr lang="ko-KR" altLang="en-US" sz="2400" dirty="0" err="1" smtClean="0">
                <a:solidFill>
                  <a:srgbClr val="2D73B9"/>
                </a:solidFill>
                <a:latin typeface="경기천년바탕 Bold" panose="02020803020101020101" pitchFamily="18" charset="-127"/>
                <a:ea typeface="경기천년바탕 Bold" panose="02020803020101020101" pitchFamily="18" charset="-127"/>
              </a:rPr>
              <a:t>발급기</a:t>
            </a:r>
            <a:endParaRPr lang="ko-KR" altLang="en-US" sz="2400" dirty="0">
              <a:solidFill>
                <a:srgbClr val="2D73B9"/>
              </a:solidFill>
              <a:latin typeface="경기천년바탕 Bold" panose="02020803020101020101" pitchFamily="18" charset="-127"/>
              <a:ea typeface="경기천년바탕 Bold" panose="02020803020101020101" pitchFamily="18" charset="-127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3"/>
          </p:nvPr>
        </p:nvSpPr>
        <p:spPr>
          <a:xfrm>
            <a:off x="965140" y="1584387"/>
            <a:ext cx="8990071" cy="720078"/>
          </a:xfrm>
        </p:spPr>
        <p:txBody>
          <a:bodyPr/>
          <a:lstStyle/>
          <a:p>
            <a:r>
              <a:rPr lang="ko-KR" altLang="en-US" sz="5400" dirty="0" smtClean="0">
                <a:solidFill>
                  <a:srgbClr val="E40613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오프라인</a:t>
            </a:r>
            <a:r>
              <a:rPr lang="ko-KR" altLang="en-US" sz="5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발급 안내</a:t>
            </a:r>
            <a:endParaRPr lang="ko-KR" altLang="en-US" sz="5400" dirty="0">
              <a:solidFill>
                <a:schemeClr val="tx1">
                  <a:lumMod val="50000"/>
                  <a:lumOff val="50000"/>
                </a:schemeClr>
              </a:solidFill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095" y="6442527"/>
            <a:ext cx="1952147" cy="741816"/>
          </a:xfrm>
          <a:prstGeom prst="rect">
            <a:avLst/>
          </a:prstGeom>
        </p:spPr>
      </p:pic>
      <p:sp>
        <p:nvSpPr>
          <p:cNvPr id="8" name="텍스트 개체 틀 6"/>
          <p:cNvSpPr>
            <a:spLocks noGrp="1"/>
          </p:cNvSpPr>
          <p:nvPr>
            <p:ph type="body" sz="quarter" idx="13"/>
          </p:nvPr>
        </p:nvSpPr>
        <p:spPr>
          <a:xfrm>
            <a:off x="6066780" y="309494"/>
            <a:ext cx="4284476" cy="349240"/>
          </a:xfrm>
        </p:spPr>
        <p:txBody>
          <a:bodyPr/>
          <a:lstStyle/>
          <a:p>
            <a:pPr algn="r"/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&lt;</a:t>
            </a:r>
            <a:r>
              <a:rPr lang="ko-KR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경기청년구직지원금 제출서류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&gt;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59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프로젝트 제안서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83B"/>
      </a:hlink>
      <a:folHlink>
        <a:srgbClr val="00A83B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234</Words>
  <Application>Microsoft Office PowerPoint</Application>
  <PresentationFormat>사용자 지정</PresentationFormat>
  <Paragraphs>33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경기천년바탕 Bold</vt:lpstr>
      <vt:lpstr>경기천년바탕OTF Bold</vt:lpstr>
      <vt:lpstr>경기천년제목 Medium</vt:lpstr>
      <vt:lpstr>나눔고딕</vt:lpstr>
      <vt:lpstr>나눔고딕 ExtraBold</vt:lpstr>
      <vt:lpstr>나눔명조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2차모집</dc:title>
  <dc:creator>윤혜원</dc:creator>
  <cp:lastModifiedBy>윤혜원</cp:lastModifiedBy>
  <cp:revision>145</cp:revision>
  <cp:lastPrinted>2017-08-09T07:54:49Z</cp:lastPrinted>
  <dcterms:created xsi:type="dcterms:W3CDTF">2012-01-17T17:12:05Z</dcterms:created>
  <dcterms:modified xsi:type="dcterms:W3CDTF">2017-08-25T06:42:34Z</dcterms:modified>
</cp:coreProperties>
</file>