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5" r:id="rId6"/>
    <p:sldId id="261" r:id="rId7"/>
    <p:sldId id="266" r:id="rId8"/>
    <p:sldId id="267" r:id="rId9"/>
    <p:sldId id="287" r:id="rId10"/>
    <p:sldId id="268" r:id="rId11"/>
    <p:sldId id="270" r:id="rId12"/>
    <p:sldId id="271" r:id="rId13"/>
    <p:sldId id="279" r:id="rId14"/>
    <p:sldId id="281" r:id="rId15"/>
    <p:sldId id="280" r:id="rId16"/>
    <p:sldId id="283" r:id="rId17"/>
    <p:sldId id="282" r:id="rId18"/>
    <p:sldId id="284" r:id="rId19"/>
    <p:sldId id="278" r:id="rId2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7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33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49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58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33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022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28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2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498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375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93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2D2F-8B84-401A-95C9-05DADDF9E3AE}" type="datetimeFigureOut">
              <a:rPr lang="ko-KR" altLang="en-US" smtClean="0"/>
              <a:t>2021-11-19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D198-860B-44DD-B93D-4805F44A11A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8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hwrfoo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사진\회사 건물\한우리펜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4625"/>
                    </a14:imgEffect>
                    <a14:imgEffect>
                      <a14:saturation sat="0"/>
                    </a14:imgEffect>
                    <a14:imgEffect>
                      <a14:brightnessContrast bright="77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2" y="332656"/>
            <a:ext cx="8997380" cy="627496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835696" y="2446338"/>
            <a:ext cx="5636914" cy="170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 latinLnBrk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4400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둥근헤드라인" pitchFamily="18" charset="-127"/>
              </a:rPr>
              <a:t>한우리외식산업</a:t>
            </a:r>
            <a:r>
              <a:rPr lang="ko-KR" altLang="en-US" sz="4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둥근헤드라인" pitchFamily="18" charset="-127"/>
              </a:rPr>
              <a:t>㈜</a:t>
            </a:r>
            <a:endParaRPr lang="en-US" altLang="ko-KR" sz="44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둥근헤드라인" pitchFamily="18" charset="-127"/>
            </a:endParaRPr>
          </a:p>
          <a:p>
            <a:pPr algn="ctr" latinLnBrk="0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4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둥근헤드라인" pitchFamily="18" charset="-127"/>
              </a:rPr>
              <a:t>회사소개서</a:t>
            </a:r>
            <a:endParaRPr lang="ko-KR" altLang="en-US" sz="4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D솔체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0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인사제도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직급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835696" y="980729"/>
            <a:ext cx="146898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임원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대표이사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2602" y="980728"/>
            <a:ext cx="3600400" cy="936103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ko-KR" altLang="en-US" b="1" dirty="0" smtClean="0"/>
              <a:t>회장</a:t>
            </a: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사장   전무   상무   이사</a:t>
            </a:r>
            <a:endParaRPr lang="ko-KR" altLang="en-US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835696" y="2060849"/>
            <a:ext cx="146898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관리자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602" y="2060848"/>
            <a:ext cx="3600400" cy="936103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ko-KR" altLang="en-US" b="1" dirty="0" smtClean="0"/>
              <a:t>부장   차장   과장</a:t>
            </a:r>
            <a:endParaRPr lang="ko-KR" altLang="en-US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835696" y="3140969"/>
            <a:ext cx="146898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중간관리자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2602" y="3140968"/>
            <a:ext cx="3600400" cy="936103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ko-KR" altLang="en-US" b="1" dirty="0" smtClean="0"/>
              <a:t>대리   주임   캡틴</a:t>
            </a:r>
            <a:endParaRPr lang="ko-KR" altLang="en-US" b="1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835696" y="4229715"/>
            <a:ext cx="146898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사원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2602" y="4229714"/>
            <a:ext cx="3600400" cy="936103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ko-KR" altLang="en-US" b="1" dirty="0" smtClean="0"/>
              <a:t>사원   수습사원   실습생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01209"/>
            <a:ext cx="5527306" cy="1080120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주요 관리자 프로필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영업부 총괄전무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>
                <a:latin typeface="+mn-ea"/>
              </a:rPr>
              <a:t>박기동  </a:t>
            </a:r>
            <a:r>
              <a:rPr lang="en-US" altLang="ko-KR" sz="1200" b="1" dirty="0">
                <a:latin typeface="+mn-ea"/>
              </a:rPr>
              <a:t>/ </a:t>
            </a:r>
            <a:r>
              <a:rPr lang="ko-KR" altLang="en-US" sz="1200" b="1" dirty="0">
                <a:latin typeface="+mn-ea"/>
              </a:rPr>
              <a:t>약력 </a:t>
            </a: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>
                <a:latin typeface="+mn-ea"/>
              </a:rPr>
              <a:t>신라호텔 지배인으로 </a:t>
            </a:r>
            <a:r>
              <a:rPr lang="en-US" altLang="ko-KR" sz="1200" b="1" dirty="0" smtClean="0">
                <a:latin typeface="+mn-ea"/>
              </a:rPr>
              <a:t>30</a:t>
            </a:r>
            <a:r>
              <a:rPr lang="ko-KR" altLang="en-US" sz="1200" b="1" dirty="0" smtClean="0">
                <a:latin typeface="+mn-ea"/>
              </a:rPr>
              <a:t>년 </a:t>
            </a:r>
            <a:r>
              <a:rPr lang="ko-KR" altLang="en-US" sz="1200" b="1" dirty="0">
                <a:latin typeface="+mn-ea"/>
              </a:rPr>
              <a:t>근무 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err="1" smtClean="0">
                <a:latin typeface="+mn-ea"/>
              </a:rPr>
              <a:t>조리부</a:t>
            </a:r>
            <a:r>
              <a:rPr lang="ko-KR" altLang="en-US" sz="1200" b="1" dirty="0" smtClean="0">
                <a:latin typeface="+mn-ea"/>
              </a:rPr>
              <a:t> 총괄전무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>
                <a:latin typeface="+mn-ea"/>
              </a:rPr>
              <a:t>전인주  </a:t>
            </a:r>
            <a:r>
              <a:rPr lang="en-US" altLang="ko-KR" sz="1200" b="1" dirty="0">
                <a:latin typeface="+mn-ea"/>
              </a:rPr>
              <a:t>/ </a:t>
            </a:r>
            <a:r>
              <a:rPr lang="ko-KR" altLang="en-US" sz="1200" b="1" dirty="0">
                <a:latin typeface="+mn-ea"/>
              </a:rPr>
              <a:t>약력 </a:t>
            </a:r>
            <a:r>
              <a:rPr lang="en-US" altLang="ko-KR" sz="1200" b="1" dirty="0">
                <a:latin typeface="+mn-ea"/>
              </a:rPr>
              <a:t>– </a:t>
            </a:r>
            <a:r>
              <a:rPr lang="ko-KR" altLang="en-US" sz="1200" b="1" dirty="0" smtClean="0">
                <a:latin typeface="+mn-ea"/>
              </a:rPr>
              <a:t>신라호텔</a:t>
            </a:r>
            <a:r>
              <a:rPr lang="en-US" altLang="ko-KR" sz="1200" b="1" dirty="0" smtClean="0">
                <a:latin typeface="+mn-ea"/>
              </a:rPr>
              <a:t>, </a:t>
            </a:r>
            <a:r>
              <a:rPr lang="ko-KR" altLang="en-US" sz="1200" b="1" dirty="0" smtClean="0">
                <a:latin typeface="+mn-ea"/>
              </a:rPr>
              <a:t>롯데호텔 주</a:t>
            </a:r>
            <a:r>
              <a:rPr lang="ko-KR" altLang="en-US" sz="1200" b="1" dirty="0">
                <a:latin typeface="+mn-ea"/>
              </a:rPr>
              <a:t>방</a:t>
            </a:r>
            <a:r>
              <a:rPr lang="ko-KR" altLang="en-US" sz="1200" b="1" dirty="0" smtClean="0">
                <a:latin typeface="+mn-ea"/>
              </a:rPr>
              <a:t>장 </a:t>
            </a:r>
            <a:r>
              <a:rPr lang="en-US" altLang="ko-KR" sz="1200" b="1" dirty="0" smtClean="0">
                <a:latin typeface="+mn-ea"/>
              </a:rPr>
              <a:t>35</a:t>
            </a:r>
            <a:r>
              <a:rPr lang="ko-KR" altLang="en-US" sz="1200" b="1" dirty="0" smtClean="0">
                <a:latin typeface="+mn-ea"/>
              </a:rPr>
              <a:t>년 근무</a:t>
            </a:r>
            <a:endParaRPr lang="en-US" altLang="ko-KR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5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인사제도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직무 및 승급체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계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44894" y="1124745"/>
            <a:ext cx="1468980" cy="1152127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영업부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1124744"/>
            <a:ext cx="5544616" cy="1152127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ko-KR" altLang="en-US" sz="1600" b="1" dirty="0" smtClean="0">
                <a:latin typeface="+mn-ea"/>
              </a:rPr>
              <a:t>홀 서비스 </a:t>
            </a:r>
            <a:r>
              <a:rPr lang="en-US" altLang="ko-KR" sz="1600" b="1" dirty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주문접수 </a:t>
            </a:r>
            <a:r>
              <a:rPr lang="ko-KR" altLang="en-US" sz="1600" b="1" dirty="0">
                <a:latin typeface="+mn-ea"/>
              </a:rPr>
              <a:t>및 </a:t>
            </a:r>
            <a:r>
              <a:rPr lang="ko-KR" altLang="en-US" sz="1600" b="1" dirty="0" smtClean="0">
                <a:latin typeface="+mn-ea"/>
              </a:rPr>
              <a:t>고객서비스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ko-KR" altLang="en-US" sz="1600" b="1" dirty="0" smtClean="0">
                <a:latin typeface="+mn-ea"/>
              </a:rPr>
              <a:t>안내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smtClean="0">
                <a:latin typeface="+mn-ea"/>
              </a:rPr>
              <a:t>예약 </a:t>
            </a:r>
            <a:r>
              <a:rPr lang="en-US" altLang="ko-KR" sz="1600" b="1" dirty="0" smtClean="0">
                <a:latin typeface="+mn-ea"/>
              </a:rPr>
              <a:t>– </a:t>
            </a:r>
            <a:r>
              <a:rPr lang="ko-KR" altLang="en-US" sz="1600" b="1" dirty="0" smtClean="0">
                <a:latin typeface="+mn-ea"/>
              </a:rPr>
              <a:t>고객예약상담</a:t>
            </a:r>
            <a:r>
              <a:rPr lang="en-US" altLang="ko-KR" sz="1600" b="1" dirty="0" smtClean="0">
                <a:latin typeface="+mn-ea"/>
              </a:rPr>
              <a:t>,</a:t>
            </a:r>
            <a:r>
              <a:rPr lang="ko-KR" altLang="en-US" sz="1600" b="1" dirty="0" smtClean="0">
                <a:latin typeface="+mn-ea"/>
              </a:rPr>
              <a:t> 좌석 및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예약석 안내</a:t>
            </a:r>
            <a:r>
              <a:rPr lang="en-US" altLang="ko-KR" sz="1600" b="1" dirty="0">
                <a:latin typeface="+mn-ea"/>
              </a:rPr>
              <a:t/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 smtClean="0">
                <a:latin typeface="+mn-ea"/>
              </a:rPr>
              <a:t>캐셔 </a:t>
            </a:r>
            <a:r>
              <a:rPr lang="en-US" altLang="ko-KR" sz="1600" b="1" dirty="0" smtClean="0">
                <a:latin typeface="+mn-ea"/>
              </a:rPr>
              <a:t>– </a:t>
            </a:r>
            <a:r>
              <a:rPr lang="ko-KR" altLang="en-US" sz="1600" b="1" dirty="0" smtClean="0">
                <a:latin typeface="+mn-ea"/>
              </a:rPr>
              <a:t>카운터 정산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및 일일 매출 정산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44894" y="2492897"/>
            <a:ext cx="1468980" cy="1872207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조리부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2492896"/>
            <a:ext cx="5544616" cy="1872207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ko-KR" altLang="en-US" sz="1600" b="1" dirty="0" smtClean="0">
                <a:latin typeface="+mn-ea"/>
              </a:rPr>
              <a:t>찬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밥모 </a:t>
            </a:r>
            <a:r>
              <a:rPr lang="en-US" altLang="ko-KR" sz="1600" b="1" dirty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반찬류</a:t>
            </a:r>
            <a:r>
              <a:rPr lang="en-US" altLang="ko-KR" sz="1600" b="1" dirty="0" smtClean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김치류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밥 제조담당</a:t>
            </a:r>
            <a:r>
              <a:rPr lang="en-US" altLang="ko-KR" sz="1600" b="1" dirty="0">
                <a:latin typeface="+mn-ea"/>
              </a:rPr>
              <a:t/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 smtClean="0">
                <a:latin typeface="+mn-ea"/>
              </a:rPr>
              <a:t>조리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부조리장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육류조리 </a:t>
            </a:r>
            <a:r>
              <a:rPr lang="ko-KR" altLang="en-US" sz="1600" b="1" dirty="0">
                <a:latin typeface="+mn-ea"/>
              </a:rPr>
              <a:t>및 </a:t>
            </a:r>
            <a:r>
              <a:rPr lang="ko-KR" altLang="en-US" sz="1600" b="1" dirty="0" smtClean="0">
                <a:latin typeface="+mn-ea"/>
              </a:rPr>
              <a:t>찌개담당</a:t>
            </a:r>
            <a:r>
              <a:rPr lang="en-US" altLang="ko-KR" sz="1600" b="1" dirty="0">
                <a:latin typeface="+mn-ea"/>
              </a:rPr>
              <a:t/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 smtClean="0">
                <a:latin typeface="+mn-ea"/>
              </a:rPr>
              <a:t>냉면 </a:t>
            </a:r>
            <a:r>
              <a:rPr lang="en-US" altLang="ko-KR" sz="1600" b="1" dirty="0" smtClean="0">
                <a:latin typeface="+mn-ea"/>
              </a:rPr>
              <a:t>– </a:t>
            </a:r>
            <a:r>
              <a:rPr lang="ko-KR" altLang="en-US" sz="1600" b="1" dirty="0" smtClean="0">
                <a:latin typeface="+mn-ea"/>
              </a:rPr>
              <a:t>각종 탕류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냉면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 smtClean="0">
                <a:latin typeface="+mn-ea"/>
              </a:rPr>
              <a:t>과일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디저트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담당</a:t>
            </a:r>
            <a:r>
              <a:rPr lang="en-US" altLang="ko-KR" sz="1600" b="1" dirty="0">
                <a:latin typeface="+mn-ea"/>
              </a:rPr>
              <a:t/>
            </a:r>
            <a:br>
              <a:rPr lang="en-US" altLang="ko-KR" sz="1600" b="1" dirty="0">
                <a:latin typeface="+mn-ea"/>
              </a:rPr>
            </a:br>
            <a:r>
              <a:rPr lang="ko-KR" altLang="en-US" sz="1600" b="1" dirty="0" smtClean="0">
                <a:latin typeface="+mn-ea"/>
              </a:rPr>
              <a:t>육부 </a:t>
            </a:r>
            <a:r>
              <a:rPr lang="en-US" altLang="ko-KR" sz="1600" b="1" dirty="0" smtClean="0">
                <a:latin typeface="+mn-ea"/>
              </a:rPr>
              <a:t>– </a:t>
            </a:r>
            <a:r>
              <a:rPr lang="ko-KR" altLang="en-US" sz="1600" b="1" dirty="0" smtClean="0">
                <a:latin typeface="+mn-ea"/>
              </a:rPr>
              <a:t>쇠고기 등 육류 가공업무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해체작업</a:t>
            </a:r>
            <a:r>
              <a:rPr lang="en-US" altLang="ko-KR" sz="1600" b="1" dirty="0">
                <a:latin typeface="+mn-ea"/>
              </a:rPr>
              <a:t>)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ko-KR" altLang="en-US" sz="1600" b="1" dirty="0" smtClean="0">
                <a:latin typeface="+mn-ea"/>
              </a:rPr>
              <a:t>조리보조 </a:t>
            </a:r>
            <a:r>
              <a:rPr lang="en-US" altLang="ko-KR" sz="1600" b="1" dirty="0" smtClean="0">
                <a:latin typeface="+mn-ea"/>
              </a:rPr>
              <a:t>– </a:t>
            </a:r>
            <a:r>
              <a:rPr lang="ko-KR" altLang="en-US" sz="1600" b="1" dirty="0" smtClean="0">
                <a:latin typeface="+mn-ea"/>
              </a:rPr>
              <a:t>기초과정 숙지 후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적성에 맞는 부서 </a:t>
            </a:r>
            <a:r>
              <a:rPr lang="ko-KR" altLang="en-US" sz="1600" b="1" dirty="0" smtClean="0">
                <a:latin typeface="+mn-ea"/>
              </a:rPr>
              <a:t>배치 </a:t>
            </a:r>
            <a:endParaRPr lang="en-US" altLang="ko-KR" b="1" dirty="0"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44894" y="4581129"/>
            <a:ext cx="1468980" cy="1728191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승급체계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4581128"/>
            <a:ext cx="5544616" cy="1728191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영업부  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사원→캡틴→주임→대리→과장→차장</a:t>
            </a:r>
            <a:r>
              <a:rPr lang="ko-KR" altLang="en-US" sz="1600" b="1" dirty="0"/>
              <a:t> </a:t>
            </a:r>
            <a:r>
              <a:rPr lang="ko-KR" altLang="en-US" sz="1600" b="1" dirty="0" smtClean="0"/>
              <a:t>→부장</a:t>
            </a:r>
            <a:endParaRPr lang="en-US" altLang="ko-KR" sz="1600" b="1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조리부   사원→주임→대리→과장→차장→부장</a:t>
            </a:r>
            <a:endParaRPr lang="en-US" altLang="ko-KR" sz="1600" b="1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신입사원은 </a:t>
            </a:r>
            <a:r>
              <a:rPr lang="en-US" altLang="ko-KR" sz="1600" b="1" dirty="0" smtClean="0">
                <a:latin typeface="+mn-ea"/>
              </a:rPr>
              <a:t>3</a:t>
            </a:r>
            <a:r>
              <a:rPr lang="ko-KR" altLang="en-US" sz="1600" b="1" dirty="0" smtClean="0">
                <a:latin typeface="+mn-ea"/>
              </a:rPr>
              <a:t>개월간의 수습기간 적용</a:t>
            </a:r>
            <a:endParaRPr lang="en-US" altLang="ko-KR" sz="1600" b="1" dirty="0" smtClean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승진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smtClean="0">
                <a:latin typeface="+mn-ea"/>
              </a:rPr>
              <a:t>승급은 근무태도와 능력에 따라 심사 후 발령</a:t>
            </a:r>
            <a:endParaRPr lang="ko-KR" altLang="en-US" sz="1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92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인사제도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교육 및 복리후생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44894" y="1124745"/>
            <a:ext cx="1350842" cy="504055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itchFamily="2" charset="2"/>
              </a:rPr>
              <a:t>안정되고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itchFamily="2" charset="2"/>
              </a:rPr>
              <a:t>행복한  </a:t>
            </a:r>
            <a:endParaRPr lang="en-US" altLang="ko-K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itchFamily="2" charset="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itchFamily="2" charset="2"/>
              </a:rPr>
              <a:t>직장생활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itchFamily="2" charset="2"/>
              </a:rPr>
              <a:t>영위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1124744"/>
            <a:ext cx="5544616" cy="5040560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신입직원 멘토링교육 </a:t>
            </a:r>
            <a:r>
              <a:rPr lang="ko-KR" altLang="en-US" sz="1600" b="1" dirty="0">
                <a:latin typeface="+mn-ea"/>
              </a:rPr>
              <a:t>실시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직원 고충처리 위한 개별상담 지속운영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안정된 </a:t>
            </a:r>
            <a:r>
              <a:rPr lang="ko-KR" altLang="en-US" sz="1600" b="1" dirty="0">
                <a:latin typeface="+mn-ea"/>
              </a:rPr>
              <a:t>급여 및 승급 체계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latin typeface="+mn-ea"/>
              </a:rPr>
              <a:t>전업장</a:t>
            </a:r>
            <a:r>
              <a:rPr lang="ko-KR" altLang="en-US" sz="1600" b="1" dirty="0" smtClean="0">
                <a:latin typeface="+mn-ea"/>
              </a:rPr>
              <a:t> 주</a:t>
            </a:r>
            <a:r>
              <a:rPr lang="en-US" altLang="ko-KR" sz="1600" b="1" dirty="0" smtClean="0">
                <a:latin typeface="+mn-ea"/>
              </a:rPr>
              <a:t>5</a:t>
            </a:r>
            <a:r>
              <a:rPr lang="ko-KR" altLang="en-US" sz="1600" b="1" dirty="0" smtClean="0">
                <a:latin typeface="+mn-ea"/>
              </a:rPr>
              <a:t>일제 시행으로 충분한 휴식 제공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복리 </a:t>
            </a:r>
            <a:r>
              <a:rPr lang="ko-KR" altLang="en-US" sz="1600" b="1" dirty="0">
                <a:latin typeface="+mn-ea"/>
              </a:rPr>
              <a:t>후생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- </a:t>
            </a:r>
            <a:r>
              <a:rPr lang="ko-KR" altLang="en-US" sz="1400" b="1" dirty="0" smtClean="0">
                <a:latin typeface="+mn-ea"/>
              </a:rPr>
              <a:t>경조사비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경조휴가 지원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- </a:t>
            </a:r>
            <a:r>
              <a:rPr lang="ko-KR" altLang="en-US" sz="1400" b="1" dirty="0">
                <a:latin typeface="+mn-ea"/>
              </a:rPr>
              <a:t>기숙사 </a:t>
            </a:r>
            <a:r>
              <a:rPr lang="ko-KR" altLang="en-US" sz="1400" b="1" dirty="0" smtClean="0">
                <a:latin typeface="+mn-ea"/>
              </a:rPr>
              <a:t>지원 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본점만</a:t>
            </a:r>
            <a:r>
              <a:rPr lang="en-US" altLang="ko-KR" sz="1400" b="1" dirty="0" smtClean="0">
                <a:latin typeface="+mn-ea"/>
              </a:rPr>
              <a:t>)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- </a:t>
            </a:r>
            <a:r>
              <a:rPr lang="ko-KR" altLang="en-US" sz="1400" b="1" dirty="0">
                <a:latin typeface="+mn-ea"/>
              </a:rPr>
              <a:t>장기근속자 </a:t>
            </a:r>
            <a:r>
              <a:rPr lang="ko-KR" altLang="en-US" sz="1400" b="1" dirty="0" smtClean="0">
                <a:latin typeface="+mn-ea"/>
              </a:rPr>
              <a:t>포상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매년</a:t>
            </a:r>
            <a:r>
              <a:rPr lang="en-US" altLang="ko-KR" sz="1400" b="1" dirty="0" smtClean="0">
                <a:latin typeface="+mn-ea"/>
              </a:rPr>
              <a:t>)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모범사원 포상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매달</a:t>
            </a:r>
            <a:r>
              <a:rPr lang="en-US" altLang="ko-KR" sz="1400" b="1" dirty="0" smtClean="0">
                <a:latin typeface="+mn-ea"/>
              </a:rPr>
              <a:t>)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- </a:t>
            </a:r>
            <a:r>
              <a:rPr lang="ko-KR" altLang="en-US" sz="1400" b="1" dirty="0" smtClean="0">
                <a:latin typeface="+mn-ea"/>
              </a:rPr>
              <a:t>명절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설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추석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선물 </a:t>
            </a:r>
            <a:r>
              <a:rPr lang="ko-KR" altLang="en-US" sz="1400" b="1" dirty="0" smtClean="0">
                <a:latin typeface="+mn-ea"/>
              </a:rPr>
              <a:t>제공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직원식당 운영 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본점기준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en-US" altLang="ko-KR" sz="1400" b="1" dirty="0">
                <a:latin typeface="+mn-ea"/>
              </a:rPr>
              <a:t/>
            </a:r>
            <a:br>
              <a:rPr lang="en-US" altLang="ko-KR" sz="1400" b="1" dirty="0">
                <a:latin typeface="+mn-ea"/>
              </a:rPr>
            </a:br>
            <a:r>
              <a:rPr lang="en-US" altLang="ko-KR" sz="1400" b="1" dirty="0" smtClean="0">
                <a:latin typeface="+mn-ea"/>
              </a:rPr>
              <a:t> -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출산 및 육아관련 법정 휴가 </a:t>
            </a:r>
            <a:r>
              <a:rPr lang="ko-KR" altLang="en-US" sz="1400" b="1" dirty="0" smtClean="0">
                <a:latin typeface="+mn-ea"/>
              </a:rPr>
              <a:t>준수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 - </a:t>
            </a:r>
            <a:r>
              <a:rPr lang="ko-KR" altLang="en-US" sz="1400" b="1" dirty="0">
                <a:latin typeface="+mn-ea"/>
              </a:rPr>
              <a:t>노동부 근로기준법에 근거한 </a:t>
            </a:r>
            <a:r>
              <a:rPr lang="ko-KR" altLang="en-US" sz="1400" b="1" dirty="0" smtClean="0">
                <a:latin typeface="+mn-ea"/>
              </a:rPr>
              <a:t>규정엄수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  <a:sym typeface="Wingdings" pitchFamily="2" charset="2"/>
              </a:rPr>
              <a:t> - </a:t>
            </a:r>
            <a:r>
              <a:rPr lang="ko-KR" altLang="en-US" sz="1400" b="1" dirty="0" smtClean="0">
                <a:latin typeface="+mn-ea"/>
                <a:sym typeface="Wingdings" pitchFamily="2" charset="2"/>
              </a:rPr>
              <a:t>수시 서비스 및 안전교육 </a:t>
            </a:r>
            <a:endParaRPr lang="en-US" altLang="ko-KR" sz="1400" b="1" dirty="0" smtClean="0">
              <a:latin typeface="+mn-ea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  <a:sym typeface="Wingdings" pitchFamily="2" charset="2"/>
              </a:rPr>
              <a:t> - </a:t>
            </a:r>
            <a:r>
              <a:rPr lang="ko-KR" altLang="en-US" sz="1400" b="1" dirty="0" smtClean="0">
                <a:latin typeface="+mn-ea"/>
                <a:sym typeface="Wingdings" pitchFamily="2" charset="2"/>
              </a:rPr>
              <a:t>매출 </a:t>
            </a:r>
            <a:r>
              <a:rPr lang="ko-KR" altLang="en-US" sz="1400" b="1" dirty="0" err="1" smtClean="0">
                <a:latin typeface="+mn-ea"/>
                <a:sym typeface="Wingdings" pitchFamily="2" charset="2"/>
              </a:rPr>
              <a:t>달성시</a:t>
            </a:r>
            <a:r>
              <a:rPr lang="ko-KR" altLang="en-US" sz="1400" b="1" dirty="0" smtClean="0">
                <a:latin typeface="+mn-ea"/>
                <a:sym typeface="Wingdings" pitchFamily="2" charset="2"/>
              </a:rPr>
              <a:t> 포상</a:t>
            </a:r>
            <a:r>
              <a:rPr lang="en-US" altLang="ko-KR" sz="1400" b="1" dirty="0" smtClean="0">
                <a:latin typeface="+mn-ea"/>
                <a:sym typeface="Wingdings" pitchFamily="2" charset="2"/>
              </a:rPr>
              <a:t>(</a:t>
            </a:r>
            <a:r>
              <a:rPr lang="ko-KR" altLang="en-US" sz="1400" b="1" dirty="0" smtClean="0">
                <a:latin typeface="+mn-ea"/>
                <a:sym typeface="Wingdings" pitchFamily="2" charset="2"/>
              </a:rPr>
              <a:t>일</a:t>
            </a:r>
            <a:r>
              <a:rPr lang="en-US" altLang="ko-KR" sz="1400" b="1" dirty="0" smtClean="0">
                <a:latin typeface="+mn-ea"/>
                <a:sym typeface="Wingdings" pitchFamily="2" charset="2"/>
              </a:rPr>
              <a:t>,</a:t>
            </a:r>
            <a:r>
              <a:rPr lang="ko-KR" altLang="en-US" sz="1400" b="1" dirty="0" smtClean="0">
                <a:latin typeface="+mn-ea"/>
                <a:sym typeface="Wingdings" pitchFamily="2" charset="2"/>
              </a:rPr>
              <a:t>월</a:t>
            </a:r>
            <a:r>
              <a:rPr lang="en-US" altLang="ko-KR" sz="1400" b="1" dirty="0" smtClean="0">
                <a:latin typeface="+mn-ea"/>
                <a:sym typeface="Wingdings" pitchFamily="2" charset="2"/>
              </a:rPr>
              <a:t>)</a:t>
            </a:r>
            <a:endParaRPr lang="en-US" altLang="ko-KR" sz="1400" b="1" dirty="0">
              <a:latin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92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회사전경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한우리본점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7" descr="DSC_08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4471"/>
            <a:ext cx="3247262" cy="17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사진\회사 건물\본점 3층\20190109_100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3" y="1268760"/>
            <a:ext cx="3248605" cy="24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사진\회사 건물\본점 3층\20190109_100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31282"/>
            <a:ext cx="3698576" cy="27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사진\회사 건물\본점 3층\20190109_101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74" y="3898654"/>
            <a:ext cx="3382434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회사전경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한우리한정식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Users\hwrfood\Desktop\ppt제작자료\한정식이미지\외관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1232"/>
            <a:ext cx="2960540" cy="44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wrfood\Desktop\ppt제작자료\한우리 대표이미지\1-웜톤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3096344" cy="210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hwrfood\Desktop\ppt제작자료\한우리 대표이미지\즉석코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1232"/>
            <a:ext cx="3096344" cy="21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회사전경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보다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147137" cy="22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99279"/>
            <a:ext cx="3147137" cy="207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2" y="2243788"/>
            <a:ext cx="38877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대표메뉴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:\주요메뉴사진\로스편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1" y="1262075"/>
            <a:ext cx="3328983" cy="210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H:\주요메뉴사진\곱창전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4" y="3461661"/>
            <a:ext cx="3335460" cy="22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:\주요메뉴사진\쇠고기국수전골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9" y="1262075"/>
            <a:ext cx="3245773" cy="44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대표메뉴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H:\주요메뉴사진\갈비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9124"/>
            <a:ext cx="3023815" cy="20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:\주요메뉴사진\샤브샤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9124"/>
            <a:ext cx="2918424" cy="41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:\주요메뉴사진\보쌈김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463"/>
            <a:ext cx="3023815" cy="20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채용프로세스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44894" y="1124745"/>
            <a:ext cx="1468980" cy="1152127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채용조건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1124744"/>
            <a:ext cx="5544616" cy="1152127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영업부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err="1" smtClean="0">
                <a:latin typeface="+mn-ea"/>
              </a:rPr>
              <a:t>조리부</a:t>
            </a:r>
            <a:r>
              <a:rPr lang="ko-KR" altLang="en-US" sz="1600" b="1" dirty="0" smtClean="0">
                <a:latin typeface="+mn-ea"/>
              </a:rPr>
              <a:t> 남녀 정규직원 모집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수습 </a:t>
            </a:r>
            <a:r>
              <a:rPr lang="en-US" altLang="ko-KR" sz="1600" b="1" dirty="0" smtClean="0">
                <a:latin typeface="+mn-ea"/>
              </a:rPr>
              <a:t>3</a:t>
            </a:r>
            <a:r>
              <a:rPr lang="ko-KR" altLang="en-US" sz="1600" b="1" dirty="0" err="1" smtClean="0">
                <a:latin typeface="+mn-ea"/>
              </a:rPr>
              <a:t>개월적용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영업부 신입직원 </a:t>
            </a:r>
            <a:r>
              <a:rPr lang="ko-KR" altLang="en-US" sz="1600" b="1" dirty="0" err="1" smtClean="0">
                <a:latin typeface="+mn-ea"/>
              </a:rPr>
              <a:t>월급여</a:t>
            </a:r>
            <a:r>
              <a:rPr lang="en-US" altLang="ko-KR" sz="1600" b="1" dirty="0" smtClean="0">
                <a:latin typeface="+mn-ea"/>
              </a:rPr>
              <a:t>: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203</a:t>
            </a:r>
            <a:r>
              <a:rPr lang="ko-KR" altLang="en-US" sz="1600" b="1" dirty="0" smtClean="0">
                <a:latin typeface="+mn-ea"/>
              </a:rPr>
              <a:t>만원 </a:t>
            </a:r>
            <a:endParaRPr lang="en-US" altLang="ko-KR" sz="16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err="1" smtClean="0">
                <a:latin typeface="+mn-ea"/>
              </a:rPr>
              <a:t>조리부</a:t>
            </a:r>
            <a:r>
              <a:rPr lang="ko-KR" altLang="en-US" sz="1600" b="1" dirty="0" smtClean="0">
                <a:latin typeface="+mn-ea"/>
              </a:rPr>
              <a:t> 경력직원 </a:t>
            </a:r>
            <a:r>
              <a:rPr lang="en-US" altLang="ko-KR" sz="1600" b="1" dirty="0" smtClean="0">
                <a:latin typeface="+mn-ea"/>
              </a:rPr>
              <a:t>: </a:t>
            </a:r>
            <a:r>
              <a:rPr lang="ko-KR" altLang="en-US" sz="1600" b="1" dirty="0" smtClean="0">
                <a:latin typeface="+mn-ea"/>
              </a:rPr>
              <a:t>별도협의 </a:t>
            </a:r>
            <a:r>
              <a:rPr lang="en-US" altLang="ko-KR" sz="1600" b="1" dirty="0" smtClean="0">
                <a:latin typeface="+mn-ea"/>
              </a:rPr>
              <a:t>(203</a:t>
            </a:r>
            <a:r>
              <a:rPr lang="ko-KR" altLang="en-US" sz="1600" b="1" dirty="0" smtClean="0">
                <a:latin typeface="+mn-ea"/>
              </a:rPr>
              <a:t>만원부터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44894" y="2492897"/>
            <a:ext cx="1468980" cy="2088231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채용일정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2492896"/>
            <a:ext cx="5544616" cy="2088232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지원자 접수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상시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서류전형 </a:t>
            </a:r>
            <a:endParaRPr lang="en-US" altLang="ko-KR" sz="16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en-US" altLang="ko-KR" sz="1600" b="1" dirty="0" smtClean="0">
                <a:latin typeface="+mn-ea"/>
              </a:rPr>
              <a:t>1</a:t>
            </a:r>
            <a:r>
              <a:rPr lang="ko-KR" altLang="en-US" sz="1600" b="1" dirty="0" smtClean="0">
                <a:latin typeface="+mn-ea"/>
              </a:rPr>
              <a:t>차 면접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실무자 </a:t>
            </a:r>
            <a:r>
              <a:rPr lang="en-US" altLang="ko-KR" sz="1600" b="1" dirty="0" smtClean="0">
                <a:latin typeface="+mn-ea"/>
              </a:rPr>
              <a:t>- </a:t>
            </a:r>
            <a:r>
              <a:rPr lang="ko-KR" altLang="en-US" sz="1600" b="1" dirty="0" err="1" smtClean="0">
                <a:latin typeface="+mn-ea"/>
              </a:rPr>
              <a:t>신입직원시</a:t>
            </a:r>
            <a:r>
              <a:rPr lang="en-US" altLang="ko-KR" sz="1600" b="1" dirty="0" smtClean="0">
                <a:latin typeface="+mn-ea"/>
              </a:rPr>
              <a:t>)</a:t>
            </a:r>
            <a:endParaRPr lang="en-US" altLang="ko-KR" sz="16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en-US" altLang="ko-KR" sz="1600" b="1" dirty="0" smtClean="0">
                <a:latin typeface="+mn-ea"/>
              </a:rPr>
              <a:t>2</a:t>
            </a:r>
            <a:r>
              <a:rPr lang="ko-KR" altLang="en-US" sz="1600" b="1" dirty="0" smtClean="0">
                <a:latin typeface="+mn-ea"/>
              </a:rPr>
              <a:t>차 면접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임원 </a:t>
            </a:r>
            <a:r>
              <a:rPr lang="en-US" altLang="ko-KR" sz="1600" b="1" dirty="0" smtClean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경력직원시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그룹 입사</a:t>
            </a:r>
            <a:endParaRPr lang="en-US" altLang="ko-KR" b="1" dirty="0">
              <a:latin typeface="+mn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53462" y="4797153"/>
            <a:ext cx="1468980" cy="1512167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유의사항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및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우대사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0368" y="4797152"/>
            <a:ext cx="5544616" cy="1512168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만 </a:t>
            </a:r>
            <a:r>
              <a:rPr lang="en-US" altLang="ko-KR" sz="1600" b="1" dirty="0" smtClean="0">
                <a:latin typeface="+mn-ea"/>
              </a:rPr>
              <a:t>18</a:t>
            </a:r>
            <a:r>
              <a:rPr lang="ko-KR" altLang="en-US" sz="1600" b="1" dirty="0" smtClean="0">
                <a:latin typeface="+mn-ea"/>
              </a:rPr>
              <a:t>세 이상 지원가능  </a:t>
            </a:r>
            <a:r>
              <a:rPr lang="en-US" altLang="ko-KR" sz="1600" b="1" dirty="0" smtClean="0">
                <a:latin typeface="+mn-ea"/>
              </a:rPr>
              <a:t>(</a:t>
            </a:r>
            <a:r>
              <a:rPr lang="ko-KR" altLang="en-US" sz="1600" b="1" dirty="0" smtClean="0">
                <a:latin typeface="+mn-ea"/>
              </a:rPr>
              <a:t>영업부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err="1" smtClean="0">
                <a:latin typeface="+mn-ea"/>
              </a:rPr>
              <a:t>조리부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err="1" smtClean="0">
                <a:latin typeface="+mn-ea"/>
              </a:rPr>
              <a:t>조리부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 err="1" smtClean="0">
                <a:latin typeface="+mn-ea"/>
              </a:rPr>
              <a:t>지원시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- </a:t>
            </a:r>
            <a:r>
              <a:rPr lang="ko-KR" altLang="en-US" sz="1600" b="1" dirty="0" smtClean="0">
                <a:latin typeface="+mn-ea"/>
              </a:rPr>
              <a:t>한식조리기능사 우대</a:t>
            </a:r>
            <a:r>
              <a:rPr lang="en-US" altLang="ko-KR" sz="1600" b="1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신용에 문제가 없는 자</a:t>
            </a:r>
            <a:r>
              <a:rPr lang="en-US" altLang="ko-KR" sz="1600" b="1" dirty="0" smtClean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AutoNum type="arabicPeriod"/>
              <a:defRPr/>
            </a:pPr>
            <a:r>
              <a:rPr lang="ko-KR" altLang="en-US" sz="1600" b="1" dirty="0" smtClean="0">
                <a:latin typeface="+mn-ea"/>
              </a:rPr>
              <a:t>보건소 위생보건증 발급에 이상이 없는 자</a:t>
            </a:r>
            <a:r>
              <a:rPr lang="en-US" altLang="ko-KR" sz="1600" b="1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hlinkClick r:id="rId2"/>
              </a:rPr>
              <a:t>www.hwrfood.com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참고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7" name="그림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90465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45604" y="629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감사합니다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84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76545"/>
            <a:ext cx="59046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 차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경영이념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회사현황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인사제도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회사전경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대표메뉴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6.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채용프로세스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555776" y="1412776"/>
            <a:ext cx="424847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경영이념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비전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95736" y="2924944"/>
            <a:ext cx="466527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>
                <a:latin typeface="+mn-ea"/>
              </a:rPr>
              <a:t>친절봉사</a:t>
            </a:r>
            <a:r>
              <a:rPr lang="en-US" altLang="ko-KR" sz="1400" b="1" dirty="0">
                <a:latin typeface="+mn-ea"/>
              </a:rPr>
              <a:t>' '</a:t>
            </a:r>
            <a:r>
              <a:rPr lang="ko-KR" altLang="en-US" sz="1400" b="1" dirty="0">
                <a:latin typeface="+mn-ea"/>
              </a:rPr>
              <a:t>청결한 환경</a:t>
            </a:r>
            <a:r>
              <a:rPr lang="en-US" altLang="ko-KR" sz="1400" b="1" dirty="0">
                <a:latin typeface="+mn-ea"/>
              </a:rPr>
              <a:t>' '</a:t>
            </a:r>
            <a:r>
              <a:rPr lang="ko-KR" altLang="en-US" sz="1400" b="1" dirty="0">
                <a:latin typeface="+mn-ea"/>
              </a:rPr>
              <a:t>맛의 창조</a:t>
            </a:r>
            <a:r>
              <a:rPr lang="en-US" altLang="ko-KR" sz="1400" b="1" dirty="0">
                <a:latin typeface="+mn-ea"/>
              </a:rPr>
              <a:t>' '</a:t>
            </a:r>
            <a:r>
              <a:rPr lang="ko-KR" altLang="en-US" sz="1400" b="1" dirty="0" smtClean="0">
                <a:latin typeface="+mn-ea"/>
              </a:rPr>
              <a:t>인화∙단결</a:t>
            </a:r>
            <a:r>
              <a:rPr lang="en-US" altLang="ko-KR" sz="1400" b="1" dirty="0">
                <a:latin typeface="+mn-ea"/>
              </a:rPr>
              <a:t>'</a:t>
            </a:r>
            <a:r>
              <a:rPr lang="ko-KR" altLang="en-US" sz="1400" b="1" dirty="0">
                <a:latin typeface="+mn-ea"/>
              </a:rPr>
              <a:t>을 </a:t>
            </a:r>
            <a:r>
              <a:rPr lang="ko-KR" altLang="en-US" sz="1400" b="1" dirty="0" smtClean="0">
                <a:latin typeface="+mn-ea"/>
              </a:rPr>
              <a:t>사훈으로  </a:t>
            </a:r>
            <a:r>
              <a:rPr lang="en-US" altLang="ko-KR" sz="1400" b="1" dirty="0" smtClean="0">
                <a:latin typeface="+mn-ea"/>
              </a:rPr>
              <a:t>38</a:t>
            </a:r>
            <a:r>
              <a:rPr lang="ko-KR" altLang="en-US" sz="1400" b="1" dirty="0" smtClean="0">
                <a:latin typeface="+mn-ea"/>
              </a:rPr>
              <a:t>년간 </a:t>
            </a:r>
            <a:r>
              <a:rPr lang="ko-KR" altLang="en-US" sz="1400" b="1" dirty="0">
                <a:latin typeface="+mn-ea"/>
              </a:rPr>
              <a:t>외식문화의 개선 및 창조에 앞장서 왔으며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매년 괄목할 만한 성장을 이룩하였습니다</a:t>
            </a:r>
            <a:r>
              <a:rPr lang="en-US" altLang="ko-KR" sz="1400" b="1" dirty="0" smtClean="0">
                <a:latin typeface="+mn-ea"/>
              </a:rPr>
              <a:t>.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3494" y="1700808"/>
            <a:ext cx="804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새로운 식문화 창조</a:t>
            </a:r>
            <a:endParaRPr lang="en-US" altLang="ko-KR" sz="4000" b="1" dirty="0" smtClean="0">
              <a:ln>
                <a:solidFill>
                  <a:schemeClr val="bg1">
                    <a:alpha val="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1681" y="4311387"/>
            <a:ext cx="57606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1981년도에 '서라벌(萨拉伯)'이라는 상호로 </a:t>
            </a:r>
            <a:r>
              <a:rPr lang="en-US" altLang="ko-KR" sz="1400" b="1" dirty="0" err="1">
                <a:latin typeface="+mn-ea"/>
              </a:rPr>
              <a:t>개점하였으며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en-US" altLang="ko-KR" sz="1400" b="1" dirty="0" err="1" smtClean="0">
                <a:latin typeface="+mn-ea"/>
              </a:rPr>
              <a:t>쇠고기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등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육류를 주원료로 하는 한식전문</a:t>
            </a:r>
            <a:r>
              <a:rPr lang="ko-KR" altLang="en-US" sz="1400" b="1" dirty="0">
                <a:latin typeface="+mn-ea"/>
              </a:rPr>
              <a:t>기업으</a:t>
            </a:r>
            <a:r>
              <a:rPr lang="en-US" altLang="ko-KR" sz="1400" b="1" dirty="0">
                <a:latin typeface="+mn-ea"/>
              </a:rPr>
              <a:t>로</a:t>
            </a:r>
            <a:r>
              <a:rPr lang="ko-KR" altLang="en-US" sz="1400" b="1" dirty="0" smtClean="0">
                <a:latin typeface="+mn-ea"/>
              </a:rPr>
              <a:t>써 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1990년 10월 ‘한우리’로 상호를 변경하고 해외진출 및 한식당 직영화에 성공하였습니다.</a:t>
            </a:r>
          </a:p>
        </p:txBody>
      </p:sp>
    </p:spTree>
    <p:extLst>
      <p:ext uri="{BB962C8B-B14F-4D97-AF65-F5344CB8AC3E}">
        <p14:creationId xmlns:p14="http://schemas.microsoft.com/office/powerpoint/2010/main" val="37072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경영이념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비전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612000" y="1484784"/>
            <a:ext cx="7920000" cy="1080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latin typeface="+mn-ea"/>
                <a:ea typeface="+mn-ea"/>
              </a:rPr>
              <a:t>첫째</a:t>
            </a:r>
            <a:r>
              <a:rPr lang="en-US" altLang="ko-KR" sz="1400" b="1" dirty="0">
                <a:latin typeface="+mn-ea"/>
                <a:ea typeface="+mn-ea"/>
              </a:rPr>
              <a:t>! </a:t>
            </a:r>
            <a:r>
              <a:rPr lang="ko-KR" altLang="en-US" sz="1400" b="1" dirty="0">
                <a:latin typeface="+mn-ea"/>
                <a:ea typeface="+mn-ea"/>
              </a:rPr>
              <a:t>기본에 더욱 충실하겠습니다</a:t>
            </a:r>
            <a:r>
              <a:rPr lang="en-US" altLang="ko-KR" sz="1400" b="1" dirty="0">
                <a:latin typeface="+mn-ea"/>
                <a:ea typeface="+mn-ea"/>
              </a:rPr>
              <a:t>.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endParaRPr lang="en-US" altLang="ko-KR" sz="1400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 b="1" dirty="0">
                <a:latin typeface="+mn-ea"/>
                <a:ea typeface="+mn-ea"/>
              </a:rPr>
              <a:t/>
            </a:r>
            <a:br>
              <a:rPr lang="en-US" altLang="ko-KR" sz="1400" b="1" dirty="0">
                <a:latin typeface="+mn-ea"/>
                <a:ea typeface="+mn-ea"/>
              </a:rPr>
            </a:br>
            <a:r>
              <a:rPr lang="ko-KR" altLang="en-US" sz="1400" b="1" dirty="0">
                <a:latin typeface="+mn-ea"/>
                <a:ea typeface="+mn-ea"/>
              </a:rPr>
              <a:t>저희 사훈인 </a:t>
            </a:r>
            <a:r>
              <a:rPr lang="ko-KR" altLang="en-US" sz="1400" b="1" dirty="0" smtClean="0">
                <a:latin typeface="+mn-ea"/>
                <a:ea typeface="+mn-ea"/>
              </a:rPr>
              <a:t>친절</a:t>
            </a:r>
            <a:r>
              <a:rPr lang="en-US" altLang="ko-KR" sz="1400" b="1" dirty="0">
                <a:latin typeface="+mn-ea"/>
                <a:ea typeface="+mn-ea"/>
              </a:rPr>
              <a:t>∙</a:t>
            </a:r>
            <a:r>
              <a:rPr lang="ko-KR" altLang="en-US" sz="1400" b="1" dirty="0" smtClean="0">
                <a:latin typeface="+mn-ea"/>
                <a:ea typeface="+mn-ea"/>
              </a:rPr>
              <a:t>봉사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>
                <a:latin typeface="+mn-ea"/>
                <a:ea typeface="+mn-ea"/>
              </a:rPr>
              <a:t>청결한 환경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>
                <a:latin typeface="+mn-ea"/>
                <a:ea typeface="+mn-ea"/>
              </a:rPr>
              <a:t>맛의 </a:t>
            </a:r>
            <a:r>
              <a:rPr lang="ko-KR" altLang="en-US" sz="1400" b="1" dirty="0" smtClean="0">
                <a:latin typeface="+mn-ea"/>
                <a:ea typeface="+mn-ea"/>
              </a:rPr>
              <a:t>창조</a:t>
            </a:r>
            <a:r>
              <a:rPr lang="en-US" altLang="ko-KR" sz="1400" b="1" dirty="0" smtClean="0"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latin typeface="+mn-ea"/>
                <a:ea typeface="+mn-ea"/>
              </a:rPr>
              <a:t>인화∙단결을 </a:t>
            </a:r>
            <a:r>
              <a:rPr lang="ko-KR" altLang="en-US" sz="1400" b="1" dirty="0">
                <a:latin typeface="+mn-ea"/>
                <a:ea typeface="+mn-ea"/>
              </a:rPr>
              <a:t>실천토록 하겠습니다</a:t>
            </a:r>
            <a:r>
              <a:rPr lang="en-US" altLang="ko-KR" sz="1600" dirty="0">
                <a:latin typeface="+mj-lt"/>
              </a:rPr>
              <a:t>.</a:t>
            </a:r>
            <a:endParaRPr lang="en-US" altLang="ko-KR" sz="1600" dirty="0">
              <a:latin typeface="+mj-lt"/>
              <a:ea typeface="굴림체" pitchFamily="49" charset="-127"/>
              <a:sym typeface="Wingdings" pitchFamily="2" charset="2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12000" y="2953796"/>
            <a:ext cx="7920000" cy="1080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ko-KR" altLang="en-US" sz="1400" b="1" dirty="0">
                <a:latin typeface="+mn-ea"/>
                <a:ea typeface="+mn-ea"/>
              </a:rPr>
              <a:t>둘째</a:t>
            </a:r>
            <a:r>
              <a:rPr lang="en-US" altLang="ko-KR" sz="1400" b="1" dirty="0">
                <a:latin typeface="+mn-ea"/>
                <a:ea typeface="+mn-ea"/>
              </a:rPr>
              <a:t>! </a:t>
            </a:r>
            <a:r>
              <a:rPr lang="ko-KR" altLang="en-US" sz="1400" b="1" dirty="0">
                <a:latin typeface="+mn-ea"/>
                <a:ea typeface="+mn-ea"/>
              </a:rPr>
              <a:t>진정으로 고객과 함께하는 한우리를 만들어 나가겠습니다</a:t>
            </a:r>
            <a:r>
              <a:rPr lang="en-US" altLang="ko-KR" sz="1400" b="1" dirty="0">
                <a:latin typeface="+mn-ea"/>
                <a:ea typeface="+mn-ea"/>
              </a:rPr>
              <a:t>.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endParaRPr lang="en-US" altLang="ko-KR" sz="1400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400" b="1" dirty="0">
                <a:latin typeface="+mn-ea"/>
                <a:ea typeface="+mn-ea"/>
              </a:rPr>
              <a:t/>
            </a:r>
            <a:br>
              <a:rPr lang="en-US" altLang="ko-KR" sz="1400" b="1" dirty="0">
                <a:latin typeface="+mn-ea"/>
                <a:ea typeface="+mn-ea"/>
              </a:rPr>
            </a:br>
            <a:r>
              <a:rPr lang="ko-KR" altLang="en-US" sz="1400" b="1" dirty="0">
                <a:latin typeface="+mn-ea"/>
                <a:ea typeface="+mn-ea"/>
              </a:rPr>
              <a:t>항상 고객의 입장에서 생각하고 고객의 바램을 맛과 서비스에 담아 고객기쁨을 이루겠습니다</a:t>
            </a:r>
            <a:r>
              <a:rPr lang="en-US" altLang="ko-KR" sz="1400" b="1" dirty="0">
                <a:latin typeface="+mn-ea"/>
                <a:ea typeface="+mn-ea"/>
              </a:rPr>
              <a:t>.</a:t>
            </a:r>
            <a:endParaRPr lang="en-US" altLang="ko-KR" sz="1400" b="1" dirty="0">
              <a:latin typeface="+mn-ea"/>
              <a:ea typeface="+mn-ea"/>
              <a:sym typeface="Wingdings" pitchFamily="2" charset="2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12000" y="4437232"/>
            <a:ext cx="7920000" cy="1080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buChar char="–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latin typeface="+mn-ea"/>
                <a:ea typeface="+mn-ea"/>
              </a:rPr>
              <a:t>셋째</a:t>
            </a:r>
            <a:r>
              <a:rPr lang="en-US" altLang="ko-KR" sz="1400" b="1" dirty="0">
                <a:latin typeface="+mn-ea"/>
                <a:ea typeface="+mn-ea"/>
              </a:rPr>
              <a:t>! </a:t>
            </a:r>
            <a:r>
              <a:rPr lang="ko-KR" altLang="en-US" sz="1400" b="1" dirty="0">
                <a:latin typeface="+mn-ea"/>
                <a:ea typeface="+mn-ea"/>
              </a:rPr>
              <a:t>한식의 세계화 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latin typeface="+mn-ea"/>
                <a:ea typeface="+mn-ea"/>
              </a:rPr>
              <a:t>세계 속의 </a:t>
            </a:r>
            <a:r>
              <a:rPr lang="ko-KR" altLang="en-US" sz="1400" b="1" dirty="0">
                <a:latin typeface="+mn-ea"/>
                <a:ea typeface="+mn-ea"/>
              </a:rPr>
              <a:t>한식문화를 만들어 세계 일류 외식기업으로  </a:t>
            </a:r>
            <a:r>
              <a:rPr lang="ko-KR" altLang="en-US" sz="1400" b="1" dirty="0" smtClean="0">
                <a:latin typeface="+mn-ea"/>
                <a:ea typeface="+mn-ea"/>
              </a:rPr>
              <a:t>도약하겠습니다</a:t>
            </a:r>
            <a:r>
              <a:rPr lang="en-US" altLang="ko-KR" sz="1400" b="1" dirty="0">
                <a:latin typeface="+mn-ea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latin typeface="+mn-ea"/>
                <a:ea typeface="+mn-ea"/>
              </a:rPr>
              <a:t> </a:t>
            </a:r>
            <a:endParaRPr lang="en-US" altLang="ko-KR" sz="1400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latin typeface="+mn-ea"/>
                <a:ea typeface="+mn-ea"/>
              </a:rPr>
              <a:t>한식 고유의 멋과 맛</a:t>
            </a:r>
            <a:r>
              <a:rPr lang="en-US" altLang="ko-KR" sz="1400" b="1" dirty="0" smtClean="0"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latin typeface="+mn-ea"/>
                <a:ea typeface="+mn-ea"/>
              </a:rPr>
              <a:t>한식의 전문화</a:t>
            </a:r>
            <a:r>
              <a:rPr lang="en-US" altLang="ko-KR" sz="1400" b="1" dirty="0">
                <a:latin typeface="+mn-ea"/>
                <a:ea typeface="+mn-ea"/>
              </a:rPr>
              <a:t>∙</a:t>
            </a:r>
            <a:r>
              <a:rPr lang="ko-KR" altLang="en-US" sz="1400" b="1" dirty="0" smtClean="0">
                <a:latin typeface="+mn-ea"/>
                <a:ea typeface="+mn-ea"/>
              </a:rPr>
              <a:t>표준화</a:t>
            </a:r>
            <a:r>
              <a:rPr lang="en-US" altLang="ko-KR" sz="1400" b="1" dirty="0" smtClean="0">
                <a:latin typeface="+mn-ea"/>
              </a:rPr>
              <a:t>∙</a:t>
            </a:r>
            <a:r>
              <a:rPr lang="ko-KR" altLang="en-US" sz="1400" b="1" dirty="0" smtClean="0">
                <a:latin typeface="+mn-ea"/>
                <a:ea typeface="+mn-ea"/>
              </a:rPr>
              <a:t>개량화로 </a:t>
            </a:r>
            <a:r>
              <a:rPr lang="ko-KR" altLang="en-US" sz="1400" b="1" dirty="0">
                <a:latin typeface="+mn-ea"/>
                <a:ea typeface="+mn-ea"/>
              </a:rPr>
              <a:t>글로벌 한우리의 위상을 구현하겠습니다</a:t>
            </a:r>
            <a:r>
              <a:rPr lang="en-US" altLang="ko-KR" sz="1600" dirty="0">
                <a:latin typeface="+mj-lt"/>
              </a:rPr>
              <a:t>.</a:t>
            </a:r>
            <a:endParaRPr lang="en-US" altLang="ko-KR" sz="1600" dirty="0">
              <a:latin typeface="+mj-lt"/>
              <a:ea typeface="굴림체" pitchFamily="49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5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회사현황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942780" y="1185379"/>
            <a:ext cx="1252956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법인명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942780" y="1853208"/>
            <a:ext cx="1252956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소재지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943318" y="2535741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대표이사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943319" y="3221602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자본금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942780" y="3889431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설립일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942779" y="4557260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종업원수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960571" y="5235150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매출액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960571" y="5952575"/>
            <a:ext cx="1252417" cy="515429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업   종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555776" y="1185379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한우리외식산업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㈜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555776" y="1853207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서울시 강남구 도산대로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304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55776" y="2535741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조용훈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조우제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562672" y="3211731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억원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73527" y="3889430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73527" y="4551397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해외점 제외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573527" y="5235149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억원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해외점 제외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573527" y="5952574"/>
            <a:ext cx="5544616" cy="51542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일반음식점업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고급한식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2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회사현황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연혁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620688"/>
            <a:ext cx="7992888" cy="6186309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1981.12.23   </a:t>
            </a:r>
            <a:r>
              <a:rPr lang="ko-KR" altLang="en-US" sz="1100" b="1" dirty="0">
                <a:latin typeface="+mn-ea"/>
              </a:rPr>
              <a:t>서라벌 한식당 개점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1988.01.28   </a:t>
            </a:r>
            <a:r>
              <a:rPr lang="ko-KR" altLang="en-US" sz="1100" b="1" dirty="0" smtClean="0">
                <a:latin typeface="+mn-ea"/>
              </a:rPr>
              <a:t>제</a:t>
            </a:r>
            <a:r>
              <a:rPr lang="en-US" altLang="ko-KR" sz="1100" b="1" dirty="0">
                <a:latin typeface="+mn-ea"/>
              </a:rPr>
              <a:t>1</a:t>
            </a:r>
            <a:r>
              <a:rPr lang="ko-KR" altLang="en-US" sz="1100" b="1" dirty="0">
                <a:latin typeface="+mn-ea"/>
              </a:rPr>
              <a:t>호지점 </a:t>
            </a:r>
            <a:r>
              <a:rPr lang="en-US" altLang="ko-KR" sz="1100" b="1" dirty="0">
                <a:latin typeface="+mn-ea"/>
              </a:rPr>
              <a:t>"</a:t>
            </a:r>
            <a:r>
              <a:rPr lang="ko-KR" altLang="en-US" sz="1100" b="1" dirty="0">
                <a:latin typeface="+mn-ea"/>
              </a:rPr>
              <a:t>소공점</a:t>
            </a:r>
            <a:r>
              <a:rPr lang="en-US" altLang="ko-KR" sz="1100" b="1" dirty="0">
                <a:latin typeface="+mn-ea"/>
              </a:rPr>
              <a:t>"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롯데백화점 본점 </a:t>
            </a:r>
            <a:r>
              <a:rPr lang="en-US" altLang="ko-KR" sz="1100" b="1" dirty="0">
                <a:latin typeface="+mn-ea"/>
              </a:rPr>
              <a:t>12</a:t>
            </a:r>
            <a:r>
              <a:rPr lang="ko-KR" altLang="en-US" sz="1100" b="1" dirty="0">
                <a:latin typeface="+mn-ea"/>
              </a:rPr>
              <a:t>층 한우리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1988.11.12   </a:t>
            </a:r>
            <a:r>
              <a:rPr lang="ko-KR" altLang="en-US" sz="1100" b="1" dirty="0" smtClean="0">
                <a:latin typeface="+mn-ea"/>
              </a:rPr>
              <a:t>제</a:t>
            </a:r>
            <a:r>
              <a:rPr lang="en-US" altLang="ko-KR" sz="1100" b="1" dirty="0">
                <a:latin typeface="+mn-ea"/>
              </a:rPr>
              <a:t>2</a:t>
            </a:r>
            <a:r>
              <a:rPr lang="ko-KR" altLang="en-US" sz="1100" b="1" dirty="0" err="1">
                <a:latin typeface="+mn-ea"/>
              </a:rPr>
              <a:t>호지점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"</a:t>
            </a:r>
            <a:r>
              <a:rPr lang="ko-KR" altLang="en-US" sz="1100" b="1" dirty="0" err="1">
                <a:latin typeface="+mn-ea"/>
              </a:rPr>
              <a:t>잠실점</a:t>
            </a:r>
            <a:r>
              <a:rPr lang="en-US" altLang="ko-KR" sz="1100" b="1" dirty="0">
                <a:latin typeface="+mn-ea"/>
              </a:rPr>
              <a:t>"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 err="1">
                <a:latin typeface="+mn-ea"/>
              </a:rPr>
              <a:t>롯데백화점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잠실점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11</a:t>
            </a:r>
            <a:r>
              <a:rPr lang="ko-KR" altLang="en-US" sz="1100" b="1" dirty="0">
                <a:latin typeface="+mn-ea"/>
              </a:rPr>
              <a:t>층 한우리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1991.02.06   </a:t>
            </a:r>
            <a:r>
              <a:rPr lang="ko-KR" altLang="en-US" sz="1100" b="1" dirty="0" smtClean="0">
                <a:latin typeface="+mn-ea"/>
              </a:rPr>
              <a:t>중국 </a:t>
            </a:r>
            <a:r>
              <a:rPr lang="ko-KR" altLang="en-US" sz="1100" b="1" dirty="0">
                <a:latin typeface="+mn-ea"/>
              </a:rPr>
              <a:t>북경 </a:t>
            </a:r>
            <a:r>
              <a:rPr lang="en-US" altLang="ko-KR" sz="1100" b="1" dirty="0">
                <a:latin typeface="+mn-ea"/>
              </a:rPr>
              <a:t>1</a:t>
            </a:r>
            <a:r>
              <a:rPr lang="ko-KR" altLang="en-US" sz="1100" b="1" dirty="0" err="1">
                <a:latin typeface="+mn-ea"/>
              </a:rPr>
              <a:t>호점</a:t>
            </a:r>
            <a:r>
              <a:rPr lang="ko-KR" altLang="en-US" sz="1100" b="1" dirty="0">
                <a:latin typeface="+mn-ea"/>
              </a:rPr>
              <a:t>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양마지점</a:t>
            </a:r>
            <a:r>
              <a:rPr lang="en-US" altLang="ko-KR" sz="1100" b="1" dirty="0">
                <a:latin typeface="+mn-ea"/>
              </a:rPr>
              <a:t>) 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>
                <a:latin typeface="+mn-ea"/>
              </a:rPr>
              <a:t>1992.06.30 </a:t>
            </a:r>
            <a:r>
              <a:rPr lang="en-US" altLang="ko-KR" sz="1100" b="1" dirty="0" smtClean="0">
                <a:latin typeface="+mn-ea"/>
              </a:rPr>
              <a:t>  </a:t>
            </a:r>
            <a:r>
              <a:rPr lang="ko-KR" altLang="en-US" sz="1100" b="1" dirty="0" err="1" smtClean="0">
                <a:latin typeface="+mn-ea"/>
              </a:rPr>
              <a:t>홍콩점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개점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1993.11.12   </a:t>
            </a:r>
            <a:r>
              <a:rPr lang="ko-KR" altLang="en-US" sz="1100" b="1" dirty="0" smtClean="0">
                <a:latin typeface="+mn-ea"/>
              </a:rPr>
              <a:t>북경</a:t>
            </a:r>
            <a:r>
              <a:rPr lang="en-US" altLang="ko-KR" sz="1100" b="1" dirty="0">
                <a:latin typeface="+mn-ea"/>
              </a:rPr>
              <a:t>2</a:t>
            </a:r>
            <a:r>
              <a:rPr lang="ko-KR" altLang="en-US" sz="1100" b="1" dirty="0" err="1">
                <a:latin typeface="+mn-ea"/>
              </a:rPr>
              <a:t>호점</a:t>
            </a:r>
            <a:r>
              <a:rPr lang="ko-KR" altLang="en-US" sz="1100" b="1" dirty="0">
                <a:latin typeface="+mn-ea"/>
              </a:rPr>
              <a:t>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 err="1">
                <a:latin typeface="+mn-ea"/>
              </a:rPr>
              <a:t>연사점</a:t>
            </a:r>
            <a:r>
              <a:rPr lang="en-US" altLang="ko-KR" sz="1100" b="1" dirty="0">
                <a:latin typeface="+mn-ea"/>
              </a:rPr>
              <a:t>) 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1994.08.29   </a:t>
            </a:r>
            <a:r>
              <a:rPr lang="ko-KR" altLang="en-US" sz="1100" b="1" dirty="0" smtClean="0">
                <a:latin typeface="+mn-ea"/>
              </a:rPr>
              <a:t>게</a:t>
            </a:r>
            <a:r>
              <a:rPr lang="en-US" altLang="ko-KR" sz="1100" b="1" dirty="0" smtClean="0">
                <a:latin typeface="+mn-ea"/>
              </a:rPr>
              <a:t>(CRAB)</a:t>
            </a:r>
            <a:r>
              <a:rPr lang="ko-KR" altLang="en-US" sz="1100" b="1" dirty="0" smtClean="0">
                <a:latin typeface="+mn-ea"/>
              </a:rPr>
              <a:t>요리전문점 </a:t>
            </a:r>
            <a:r>
              <a:rPr lang="en-US" altLang="ko-KR" sz="1100" b="1" dirty="0" smtClean="0">
                <a:latin typeface="+mn-ea"/>
              </a:rPr>
              <a:t>"KORA" </a:t>
            </a:r>
            <a:r>
              <a:rPr lang="ko-KR" altLang="en-US" sz="1100" b="1" dirty="0" smtClean="0">
                <a:latin typeface="+mn-ea"/>
              </a:rPr>
              <a:t>오픈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2000.10.01   </a:t>
            </a:r>
            <a:r>
              <a:rPr lang="ko-KR" altLang="en-US" sz="1100" b="1" dirty="0" err="1" smtClean="0">
                <a:latin typeface="+mn-ea"/>
              </a:rPr>
              <a:t>강남점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신세계백화점 </a:t>
            </a:r>
            <a:r>
              <a:rPr lang="en-US" altLang="ko-KR" sz="1100" b="1" dirty="0">
                <a:latin typeface="+mn-ea"/>
              </a:rPr>
              <a:t>8</a:t>
            </a:r>
            <a:r>
              <a:rPr lang="ko-KR" altLang="en-US" sz="1100" b="1" dirty="0">
                <a:latin typeface="+mn-ea"/>
              </a:rPr>
              <a:t>층 한우리</a:t>
            </a:r>
            <a:r>
              <a:rPr lang="en-US" altLang="ko-KR" sz="1100" b="1" dirty="0">
                <a:latin typeface="+mn-ea"/>
              </a:rPr>
              <a:t>) 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2004.04.01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>
                <a:latin typeface="+mn-ea"/>
              </a:rPr>
              <a:t>한정식 오픈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2007.03.20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죽전점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err="1" smtClean="0">
                <a:latin typeface="+mn-ea"/>
              </a:rPr>
              <a:t>경기점</a:t>
            </a:r>
            <a:r>
              <a:rPr lang="en-US" altLang="ko-KR" sz="1100" b="1" dirty="0" smtClean="0">
                <a:latin typeface="+mn-ea"/>
              </a:rPr>
              <a:t>)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신세계백화점 </a:t>
            </a:r>
            <a:r>
              <a:rPr lang="en-US" altLang="ko-KR" sz="1100" b="1" dirty="0">
                <a:latin typeface="+mn-ea"/>
              </a:rPr>
              <a:t>7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>
                <a:latin typeface="+mn-ea"/>
              </a:rPr>
              <a:t>2007.12.01 </a:t>
            </a:r>
            <a:r>
              <a:rPr lang="en-US" altLang="ko-KR" sz="1100" b="1" dirty="0" smtClean="0">
                <a:latin typeface="+mn-ea"/>
              </a:rPr>
              <a:t>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>
                <a:latin typeface="+mn-ea"/>
              </a:rPr>
              <a:t>잠실점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리뉴얼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재오픈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 err="1">
                <a:latin typeface="+mn-ea"/>
              </a:rPr>
              <a:t>롯데백화점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잠실점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11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 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2011.12.08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>
                <a:latin typeface="+mn-ea"/>
              </a:rPr>
              <a:t>김포점</a:t>
            </a:r>
            <a:r>
              <a:rPr lang="ko-KR" altLang="en-US" sz="1100" b="1" dirty="0">
                <a:latin typeface="+mn-ea"/>
              </a:rPr>
              <a:t>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 err="1">
                <a:latin typeface="+mn-ea"/>
              </a:rPr>
              <a:t>롯데몰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김포공항점</a:t>
            </a:r>
            <a:r>
              <a:rPr lang="ko-KR" altLang="en-US" sz="1100" b="1" dirty="0">
                <a:latin typeface="+mn-ea"/>
              </a:rPr>
              <a:t> 지하</a:t>
            </a:r>
            <a:r>
              <a:rPr lang="en-US" altLang="ko-KR" sz="1100" b="1" dirty="0">
                <a:latin typeface="+mn-ea"/>
              </a:rPr>
              <a:t>2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2014.04.17   </a:t>
            </a:r>
            <a:r>
              <a:rPr lang="ko-KR" altLang="en-US" sz="1100" b="1" dirty="0" smtClean="0">
                <a:latin typeface="+mn-ea"/>
              </a:rPr>
              <a:t>중식당 </a:t>
            </a:r>
            <a:r>
              <a:rPr lang="ko-KR" altLang="en-US" sz="1100" b="1" dirty="0">
                <a:latin typeface="+mn-ea"/>
              </a:rPr>
              <a:t>‘보다’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강남구 도산대로 </a:t>
            </a:r>
            <a:r>
              <a:rPr lang="en-US" altLang="ko-KR" sz="1100" b="1" dirty="0">
                <a:latin typeface="+mn-ea"/>
              </a:rPr>
              <a:t>308 2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 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>
                <a:latin typeface="+mn-ea"/>
              </a:rPr>
              <a:t>2014.07.29 </a:t>
            </a:r>
            <a:r>
              <a:rPr lang="en-US" altLang="ko-KR" sz="1100" b="1" dirty="0" smtClean="0">
                <a:latin typeface="+mn-ea"/>
              </a:rPr>
              <a:t>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>
                <a:latin typeface="+mn-ea"/>
              </a:rPr>
              <a:t>명동점</a:t>
            </a:r>
            <a:r>
              <a:rPr lang="ko-KR" altLang="en-US" sz="1100" b="1" dirty="0">
                <a:latin typeface="+mn-ea"/>
              </a:rPr>
              <a:t>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신세계백화점 본점 </a:t>
            </a:r>
            <a:r>
              <a:rPr lang="en-US" altLang="ko-KR" sz="1100" b="1" dirty="0">
                <a:latin typeface="+mn-ea"/>
              </a:rPr>
              <a:t>10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2014.12.19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>
                <a:latin typeface="+mn-ea"/>
              </a:rPr>
              <a:t>센트럴시티점</a:t>
            </a:r>
            <a:r>
              <a:rPr lang="ko-KR" altLang="en-US" sz="1100" b="1" dirty="0">
                <a:latin typeface="+mn-ea"/>
              </a:rPr>
              <a:t> 개점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 err="1">
                <a:latin typeface="+mn-ea"/>
              </a:rPr>
              <a:t>고속버스터미널역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파미에스테이션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1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2015.06.01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테이크아웃</a:t>
            </a:r>
            <a:r>
              <a:rPr lang="ko-KR" altLang="en-US" sz="1100" b="1" dirty="0" smtClean="0">
                <a:latin typeface="+mn-ea"/>
              </a:rPr>
              <a:t> 전문점 </a:t>
            </a:r>
            <a:r>
              <a:rPr lang="en-US" altLang="ko-KR" sz="1100" b="1" dirty="0" smtClean="0">
                <a:latin typeface="+mn-ea"/>
              </a:rPr>
              <a:t>8</a:t>
            </a:r>
            <a:r>
              <a:rPr lang="ko-KR" altLang="en-US" sz="1100" b="1" dirty="0" smtClean="0">
                <a:latin typeface="+mn-ea"/>
              </a:rPr>
              <a:t>개 지점</a:t>
            </a:r>
            <a:r>
              <a:rPr lang="en-US" altLang="ko-KR" sz="1100" b="1" dirty="0" smtClean="0">
                <a:latin typeface="+mn-ea"/>
              </a:rPr>
              <a:t> </a:t>
            </a:r>
            <a:r>
              <a:rPr lang="ko-KR" altLang="en-US" sz="1100" b="1" dirty="0" smtClean="0">
                <a:latin typeface="+mn-ea"/>
              </a:rPr>
              <a:t>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smtClean="0">
                <a:latin typeface="+mn-ea"/>
              </a:rPr>
              <a:t>제조업소 별도 운영 국수제조 </a:t>
            </a:r>
            <a:r>
              <a:rPr lang="en-US" altLang="ko-KR" sz="1100" b="1" dirty="0" smtClean="0">
                <a:latin typeface="+mn-ea"/>
              </a:rPr>
              <a:t>HACCP</a:t>
            </a:r>
            <a:r>
              <a:rPr lang="ko-KR" altLang="en-US" sz="1100" b="1" dirty="0" smtClean="0">
                <a:latin typeface="+mn-ea"/>
              </a:rPr>
              <a:t>인증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2016.09.05 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smtClean="0">
                <a:latin typeface="+mn-ea"/>
              </a:rPr>
              <a:t> 한우리 </a:t>
            </a:r>
            <a:r>
              <a:rPr lang="ko-KR" altLang="en-US" sz="1100" b="1" dirty="0" err="1" smtClean="0">
                <a:latin typeface="+mn-ea"/>
              </a:rPr>
              <a:t>하남점</a:t>
            </a:r>
            <a:r>
              <a:rPr lang="ko-KR" altLang="en-US" sz="1100" b="1" dirty="0" smtClean="0">
                <a:latin typeface="+mn-ea"/>
              </a:rPr>
              <a:t> 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smtClean="0">
                <a:latin typeface="+mn-ea"/>
              </a:rPr>
              <a:t>신세계 스타필드 하남 </a:t>
            </a:r>
            <a:r>
              <a:rPr lang="en-US" altLang="ko-KR" sz="1100" b="1" dirty="0" smtClean="0">
                <a:latin typeface="+mn-ea"/>
              </a:rPr>
              <a:t>G255</a:t>
            </a:r>
            <a:r>
              <a:rPr lang="ko-KR" altLang="en-US" sz="1100" b="1" dirty="0" smtClean="0">
                <a:latin typeface="+mn-ea"/>
              </a:rPr>
              <a:t>호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2016.11.24   </a:t>
            </a:r>
            <a:r>
              <a:rPr lang="ko-KR" altLang="en-US" sz="1100" b="1" dirty="0" smtClean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은평점</a:t>
            </a:r>
            <a:r>
              <a:rPr lang="ko-KR" altLang="en-US" sz="1100" b="1" dirty="0" smtClean="0">
                <a:latin typeface="+mn-ea"/>
              </a:rPr>
              <a:t> 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err="1" smtClean="0">
                <a:latin typeface="+mn-ea"/>
              </a:rPr>
              <a:t>롯데몰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은평점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 smtClean="0">
                <a:latin typeface="+mn-ea"/>
              </a:rPr>
              <a:t>4</a:t>
            </a:r>
            <a:r>
              <a:rPr lang="ko-KR" altLang="en-US" sz="1100" b="1" dirty="0" smtClean="0">
                <a:latin typeface="+mn-ea"/>
              </a:rPr>
              <a:t>층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2017.07.27   </a:t>
            </a:r>
            <a:r>
              <a:rPr lang="ko-KR" altLang="en-US" sz="1100" b="1" dirty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경기점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리뉴얼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재오픈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(</a:t>
            </a:r>
            <a:r>
              <a:rPr lang="ko-KR" altLang="en-US" sz="1100" b="1" dirty="0">
                <a:latin typeface="+mn-ea"/>
              </a:rPr>
              <a:t>신세계백화점 </a:t>
            </a:r>
            <a:r>
              <a:rPr lang="en-US" altLang="ko-KR" sz="1100" b="1" dirty="0">
                <a:latin typeface="+mn-ea"/>
              </a:rPr>
              <a:t>7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  <a:endParaRPr lang="ko-KR" altLang="en-US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2018.03.20   </a:t>
            </a:r>
            <a:r>
              <a:rPr lang="ko-KR" altLang="en-US" sz="1100" b="1" dirty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소공점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>
                <a:latin typeface="+mn-ea"/>
              </a:rPr>
              <a:t>리뉴얼</a:t>
            </a:r>
            <a:r>
              <a:rPr lang="ko-KR" altLang="en-US" sz="1100" b="1" dirty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재오픈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err="1" smtClean="0">
                <a:latin typeface="+mn-ea"/>
              </a:rPr>
              <a:t>롯데</a:t>
            </a:r>
            <a:r>
              <a:rPr lang="ko-KR" altLang="en-US" sz="1100" b="1" dirty="0" smtClean="0">
                <a:latin typeface="+mn-ea"/>
              </a:rPr>
              <a:t> 본점 </a:t>
            </a:r>
            <a:r>
              <a:rPr lang="en-US" altLang="ko-KR" sz="1100" b="1" dirty="0" smtClean="0">
                <a:latin typeface="+mn-ea"/>
              </a:rPr>
              <a:t>13</a:t>
            </a:r>
            <a:r>
              <a:rPr lang="ko-KR" altLang="en-US" sz="1100" b="1" dirty="0" smtClean="0">
                <a:latin typeface="+mn-ea"/>
              </a:rPr>
              <a:t>층</a:t>
            </a:r>
            <a:r>
              <a:rPr lang="en-US" altLang="ko-KR" sz="1100" b="1" dirty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2018.12.14   </a:t>
            </a:r>
            <a:r>
              <a:rPr lang="ko-KR" altLang="en-US" sz="1100" b="1" dirty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위례점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smtClean="0">
                <a:latin typeface="+mn-ea"/>
              </a:rPr>
              <a:t>신세계 스타필드시티 </a:t>
            </a:r>
            <a:r>
              <a:rPr lang="ko-KR" altLang="en-US" sz="1100" b="1" dirty="0" err="1" smtClean="0">
                <a:latin typeface="+mn-ea"/>
              </a:rPr>
              <a:t>위례점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>
                <a:latin typeface="+mn-ea"/>
              </a:rPr>
              <a:t>4</a:t>
            </a:r>
            <a:r>
              <a:rPr lang="ko-KR" altLang="en-US" sz="1100" b="1" dirty="0">
                <a:latin typeface="+mn-ea"/>
              </a:rPr>
              <a:t>층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2019.07.19   </a:t>
            </a:r>
            <a:r>
              <a:rPr lang="ko-KR" altLang="en-US" sz="1100" b="1" dirty="0">
                <a:latin typeface="+mn-ea"/>
              </a:rPr>
              <a:t>한우리 </a:t>
            </a:r>
            <a:r>
              <a:rPr lang="ko-KR" altLang="en-US" sz="1100" b="1" dirty="0" smtClean="0">
                <a:latin typeface="+mn-ea"/>
              </a:rPr>
              <a:t>잠실 </a:t>
            </a:r>
            <a:r>
              <a:rPr lang="ko-KR" altLang="en-US" sz="1100" b="1" dirty="0" err="1" smtClean="0">
                <a:latin typeface="+mn-ea"/>
              </a:rPr>
              <a:t>에비뉴엘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월드타워점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err="1" smtClean="0">
                <a:latin typeface="+mn-ea"/>
              </a:rPr>
              <a:t>롯데백화점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ko-KR" altLang="en-US" sz="1100" b="1" dirty="0" err="1" smtClean="0">
                <a:latin typeface="+mn-ea"/>
              </a:rPr>
              <a:t>월드타워점</a:t>
            </a:r>
            <a:r>
              <a:rPr lang="ko-KR" altLang="en-US" sz="1100" b="1" dirty="0" smtClean="0">
                <a:latin typeface="+mn-ea"/>
              </a:rPr>
              <a:t> </a:t>
            </a:r>
            <a:r>
              <a:rPr lang="en-US" altLang="ko-KR" sz="1100" b="1" dirty="0" smtClean="0">
                <a:latin typeface="+mn-ea"/>
              </a:rPr>
              <a:t>6</a:t>
            </a:r>
            <a:r>
              <a:rPr lang="ko-KR" altLang="en-US" sz="1100" b="1" dirty="0" smtClean="0">
                <a:latin typeface="+mn-ea"/>
              </a:rPr>
              <a:t>층</a:t>
            </a:r>
            <a:r>
              <a:rPr lang="en-US" altLang="ko-KR" sz="1100" b="1" dirty="0" smtClean="0">
                <a:latin typeface="+mn-ea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100" b="1" dirty="0" smtClean="0">
                <a:latin typeface="+mn-ea"/>
              </a:rPr>
              <a:t>2021.11.01  </a:t>
            </a:r>
            <a:r>
              <a:rPr lang="en-US" altLang="ko-KR" sz="1100" b="1" dirty="0">
                <a:latin typeface="+mn-ea"/>
              </a:rPr>
              <a:t> </a:t>
            </a:r>
            <a:r>
              <a:rPr lang="ko-KR" altLang="en-US" sz="1100" b="1" dirty="0">
                <a:latin typeface="+mn-ea"/>
              </a:rPr>
              <a:t>한우리 </a:t>
            </a:r>
            <a:r>
              <a:rPr lang="ko-KR" altLang="en-US" sz="1100" b="1" dirty="0" err="1" smtClean="0">
                <a:latin typeface="+mn-ea"/>
              </a:rPr>
              <a:t>목동점</a:t>
            </a:r>
            <a:r>
              <a:rPr lang="ko-KR" altLang="en-US" sz="1100" b="1" dirty="0" smtClean="0">
                <a:latin typeface="+mn-ea"/>
              </a:rPr>
              <a:t> 개점 </a:t>
            </a:r>
            <a:r>
              <a:rPr lang="en-US" altLang="ko-KR" sz="1100" b="1" dirty="0" smtClean="0">
                <a:latin typeface="+mn-ea"/>
              </a:rPr>
              <a:t>(</a:t>
            </a:r>
            <a:r>
              <a:rPr lang="ko-KR" altLang="en-US" sz="1100" b="1" dirty="0" smtClean="0">
                <a:latin typeface="+mn-ea"/>
              </a:rPr>
              <a:t>현대백화점 </a:t>
            </a:r>
            <a:r>
              <a:rPr lang="ko-KR" altLang="en-US" sz="1100" b="1" dirty="0" err="1" smtClean="0">
                <a:latin typeface="+mn-ea"/>
              </a:rPr>
              <a:t>목동점</a:t>
            </a:r>
            <a:r>
              <a:rPr lang="en-US" altLang="ko-KR" sz="1100" b="1" dirty="0" smtClean="0">
                <a:latin typeface="+mn-ea"/>
              </a:rPr>
              <a:t>)</a:t>
            </a:r>
            <a:endParaRPr lang="en-US" altLang="ko-KR" sz="1100" b="1" dirty="0">
              <a:latin typeface="+mn-ea"/>
            </a:endParaRPr>
          </a:p>
          <a:p>
            <a:pPr fontAlgn="base">
              <a:lnSpc>
                <a:spcPct val="150000"/>
              </a:lnSpc>
            </a:pPr>
            <a:endParaRPr lang="ko-KR" altLang="en-US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80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회사현황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국내점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836268" y="1124746"/>
            <a:ext cx="1324964" cy="720078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로드샵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논현동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745922" y="1124745"/>
            <a:ext cx="5544616" cy="720078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err="1" smtClean="0"/>
              <a:t>한우리본점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한우리한정식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중식당 보다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소나무</a:t>
            </a:r>
            <a:endParaRPr lang="ko-KR" altLang="en-US" b="1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44894" y="1988841"/>
            <a:ext cx="1324964" cy="3312368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백화점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몰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수도권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5727" y="1988841"/>
            <a:ext cx="5544616" cy="3312368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err="1"/>
              <a:t>명동점</a:t>
            </a:r>
            <a:r>
              <a:rPr lang="ko-KR" altLang="en-US" b="1" dirty="0"/>
              <a:t>  신세계백화점 </a:t>
            </a:r>
            <a:r>
              <a:rPr lang="ko-KR" altLang="en-US" b="1" dirty="0" smtClean="0"/>
              <a:t>본</a:t>
            </a:r>
            <a:r>
              <a:rPr lang="ko-KR" altLang="en-US" b="1" dirty="0"/>
              <a:t>점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경기점</a:t>
            </a:r>
            <a:r>
              <a:rPr lang="ko-KR" altLang="en-US" b="1" dirty="0" smtClean="0"/>
              <a:t>  신세계백화점 경기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센트럴시티점</a:t>
            </a:r>
            <a:r>
              <a:rPr lang="ko-KR" altLang="en-US" b="1" dirty="0" smtClean="0"/>
              <a:t>  </a:t>
            </a:r>
            <a:r>
              <a:rPr lang="ko-KR" altLang="en-US" b="1" dirty="0" err="1" smtClean="0"/>
              <a:t>센트럴시티내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파미에스테이션</a:t>
            </a:r>
            <a:endParaRPr lang="en-US" altLang="ko-KR" b="1" dirty="0" smtClean="0"/>
          </a:p>
          <a:p>
            <a:pPr fontAlgn="base"/>
            <a:r>
              <a:rPr lang="ko-KR" altLang="en-US" b="1" dirty="0" err="1"/>
              <a:t>하남점</a:t>
            </a:r>
            <a:r>
              <a:rPr lang="ko-KR" altLang="en-US" b="1" dirty="0"/>
              <a:t> 신세계스타필드 </a:t>
            </a:r>
            <a:r>
              <a:rPr lang="ko-KR" altLang="en-US" b="1" dirty="0" err="1" smtClean="0"/>
              <a:t>하남점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위례점</a:t>
            </a:r>
            <a:r>
              <a:rPr lang="ko-KR" altLang="en-US" b="1" dirty="0" smtClean="0"/>
              <a:t> 신세계스타필드시티 </a:t>
            </a:r>
            <a:r>
              <a:rPr lang="ko-KR" altLang="en-US" b="1" dirty="0" err="1" smtClean="0"/>
              <a:t>위례점</a:t>
            </a:r>
            <a:endParaRPr lang="ko-KR" altLang="en-US" b="1" dirty="0"/>
          </a:p>
          <a:p>
            <a:pPr fontAlgn="base"/>
            <a:r>
              <a:rPr lang="ko-KR" altLang="en-US" b="1" dirty="0" err="1" smtClean="0"/>
              <a:t>소공점</a:t>
            </a:r>
            <a:r>
              <a:rPr lang="ko-KR" altLang="en-US" b="1" dirty="0" smtClean="0"/>
              <a:t>   </a:t>
            </a:r>
            <a:r>
              <a:rPr lang="ko-KR" altLang="en-US" b="1" dirty="0" err="1" smtClean="0"/>
              <a:t>롯데백화점</a:t>
            </a:r>
            <a:r>
              <a:rPr lang="ko-KR" altLang="en-US" b="1" dirty="0" smtClean="0"/>
              <a:t> 본점</a:t>
            </a:r>
            <a:endParaRPr lang="en-US" altLang="ko-KR" b="1" dirty="0"/>
          </a:p>
          <a:p>
            <a:pPr fontAlgn="base"/>
            <a:r>
              <a:rPr lang="ko-KR" altLang="en-US" b="1" dirty="0" err="1" smtClean="0"/>
              <a:t>에비뉴엘점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롯데백화점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월드타워점</a:t>
            </a:r>
            <a:endParaRPr lang="en-US" altLang="ko-KR" b="1" dirty="0"/>
          </a:p>
          <a:p>
            <a:pPr fontAlgn="base"/>
            <a:r>
              <a:rPr lang="ko-KR" altLang="en-US" b="1" dirty="0" err="1" smtClean="0"/>
              <a:t>김포점</a:t>
            </a:r>
            <a:r>
              <a:rPr lang="ko-KR" altLang="en-US" b="1" dirty="0" smtClean="0"/>
              <a:t>   </a:t>
            </a:r>
            <a:r>
              <a:rPr lang="ko-KR" altLang="en-US" b="1" dirty="0" err="1" smtClean="0"/>
              <a:t>롯데몰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김포공항점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은평점</a:t>
            </a:r>
            <a:r>
              <a:rPr lang="ko-KR" altLang="en-US" b="1" dirty="0" smtClean="0"/>
              <a:t>   </a:t>
            </a:r>
            <a:r>
              <a:rPr lang="ko-KR" altLang="en-US" b="1" dirty="0" err="1" smtClean="0"/>
              <a:t>롯데몰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은평점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잠실점</a:t>
            </a:r>
            <a:r>
              <a:rPr lang="ko-KR" altLang="en-US" b="1" dirty="0" smtClean="0"/>
              <a:t>   </a:t>
            </a:r>
            <a:r>
              <a:rPr lang="ko-KR" altLang="en-US" b="1" dirty="0" err="1" smtClean="0"/>
              <a:t>롯데백화점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잠실점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목동점</a:t>
            </a:r>
            <a:r>
              <a:rPr lang="ko-KR" altLang="en-US" b="1" dirty="0" smtClean="0"/>
              <a:t>   현대백화점 </a:t>
            </a:r>
            <a:r>
              <a:rPr lang="ko-KR" altLang="en-US" b="1" dirty="0" err="1" smtClean="0"/>
              <a:t>목동점</a:t>
            </a:r>
            <a:endParaRPr lang="en-US" altLang="ko-KR" b="1" dirty="0" smtClean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4894" y="5445225"/>
            <a:ext cx="1324964" cy="778077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TAKEOUT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전문점</a:t>
            </a:r>
            <a:r>
              <a:rPr lang="en-US" altLang="ko-K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반찬</a:t>
            </a:r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54548" y="5445224"/>
            <a:ext cx="5544616" cy="778077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fontAlgn="base"/>
            <a:r>
              <a:rPr lang="ko-KR" altLang="en-US" b="1" dirty="0" err="1" smtClean="0"/>
              <a:t>논현점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압구정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도곡점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신반포점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대치역점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반포서래점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동부이촌점</a:t>
            </a:r>
            <a:r>
              <a:rPr lang="en-US" altLang="ko-KR" b="1" dirty="0" smtClean="0"/>
              <a:t>,</a:t>
            </a:r>
            <a:r>
              <a:rPr lang="ko-KR" altLang="en-US" b="1" dirty="0" err="1" smtClean="0"/>
              <a:t>반포리체점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제조업소</a:t>
            </a:r>
            <a:r>
              <a:rPr lang="en-US" altLang="ko-KR" b="1" dirty="0" smtClean="0"/>
              <a:t>(HACCP </a:t>
            </a:r>
            <a:r>
              <a:rPr lang="ko-KR" altLang="en-US" b="1" dirty="0" smtClean="0"/>
              <a:t>국수제조업</a:t>
            </a:r>
            <a:r>
              <a:rPr lang="en-US" altLang="ko-KR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38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회사현황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해외점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467544" y="1124744"/>
            <a:ext cx="128746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북경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연사점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835696" y="1124745"/>
            <a:ext cx="6984776" cy="3960439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한우리의 북경점 </a:t>
            </a:r>
            <a:r>
              <a:rPr lang="en-US" altLang="ko-KR" sz="1600" b="1" dirty="0" smtClean="0">
                <a:latin typeface="+mn-ea"/>
              </a:rPr>
              <a:t>‘</a:t>
            </a:r>
            <a:r>
              <a:rPr lang="ko-KR" altLang="en-US" sz="1600" b="1" dirty="0" smtClean="0">
                <a:latin typeface="+mn-ea"/>
              </a:rPr>
              <a:t>연사 서라벌</a:t>
            </a:r>
            <a:r>
              <a:rPr lang="en-US" altLang="ko-KR" sz="1600" b="1" dirty="0" smtClean="0">
                <a:latin typeface="+mn-ea"/>
              </a:rPr>
              <a:t>’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베이징시내 캠핀스키호텔 내에 위치한 한우리의 중국지점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b="1" dirty="0" smtClean="0">
                <a:latin typeface="+mn-ea"/>
              </a:rPr>
              <a:t>1991</a:t>
            </a:r>
            <a:r>
              <a:rPr lang="ko-KR" altLang="en-US" sz="1600" b="1" dirty="0">
                <a:latin typeface="+mn-ea"/>
              </a:rPr>
              <a:t>년 중국진출 후 현재까지 </a:t>
            </a:r>
            <a:r>
              <a:rPr lang="ko-KR" altLang="en-US" sz="1600" b="1" dirty="0" err="1" smtClean="0">
                <a:latin typeface="+mn-ea"/>
              </a:rPr>
              <a:t>성업중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(1992</a:t>
            </a:r>
            <a:r>
              <a:rPr lang="ko-KR" altLang="en-US" sz="1600" b="1" dirty="0" smtClean="0">
                <a:latin typeface="+mn-ea"/>
              </a:rPr>
              <a:t>년 한∙중수교 이전</a:t>
            </a:r>
            <a:r>
              <a:rPr lang="en-US" altLang="ko-KR" sz="1600" b="1" dirty="0">
                <a:latin typeface="+mn-ea"/>
              </a:rPr>
              <a:t>)</a:t>
            </a:r>
            <a:endParaRPr lang="ko-KR" altLang="en-US" sz="1600" b="1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중국 </a:t>
            </a:r>
            <a:r>
              <a:rPr lang="ko-KR" altLang="en-US" sz="1600" b="1" dirty="0">
                <a:latin typeface="+mn-ea"/>
              </a:rPr>
              <a:t>내 고급 한식당으로 강력한 브랜드 </a:t>
            </a:r>
            <a:r>
              <a:rPr lang="ko-KR" altLang="en-US" sz="1600" b="1" dirty="0" smtClean="0">
                <a:latin typeface="+mn-ea"/>
              </a:rPr>
              <a:t>파워형성</a:t>
            </a:r>
            <a:endParaRPr lang="en-US" altLang="ko-KR" sz="1600" b="1" dirty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+mn-ea"/>
              </a:rPr>
              <a:t>“</a:t>
            </a:r>
            <a:r>
              <a:rPr lang="ko-KR" altLang="en-US" sz="1200" b="1" dirty="0">
                <a:latin typeface="+mn-ea"/>
              </a:rPr>
              <a:t>중국인들은 한국의 대통령 이름은 몰라도 서라벌 식당은 알고 있습니다</a:t>
            </a:r>
            <a:r>
              <a:rPr lang="en-US" altLang="ko-KR" sz="1200" b="1" dirty="0" smtClean="0">
                <a:latin typeface="+mn-ea"/>
              </a:rPr>
              <a:t>.” </a:t>
            </a:r>
          </a:p>
          <a:p>
            <a:pPr>
              <a:spcBef>
                <a:spcPct val="50000"/>
              </a:spcBef>
            </a:pPr>
            <a:r>
              <a:rPr lang="en-US" altLang="ko-KR" sz="1200" b="1" dirty="0" smtClean="0">
                <a:latin typeface="+mn-ea"/>
              </a:rPr>
              <a:t>-</a:t>
            </a:r>
            <a:r>
              <a:rPr lang="ko-KR" altLang="en-US" sz="1200" b="1" dirty="0" smtClean="0">
                <a:latin typeface="+mn-ea"/>
              </a:rPr>
              <a:t>중국을 </a:t>
            </a:r>
            <a:r>
              <a:rPr lang="ko-KR" altLang="en-US" sz="1200" b="1" dirty="0">
                <a:latin typeface="+mn-ea"/>
              </a:rPr>
              <a:t>뒤흔든 한국인의 상술 中 </a:t>
            </a:r>
            <a:r>
              <a:rPr lang="ko-KR" altLang="en-US" sz="1200" b="1" dirty="0" smtClean="0">
                <a:latin typeface="+mn-ea"/>
              </a:rPr>
              <a:t>에서 </a:t>
            </a:r>
            <a:r>
              <a:rPr lang="en-US" altLang="ko-KR" sz="1200" b="1" dirty="0" smtClean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조평규 지음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한성출판기획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중국 </a:t>
            </a:r>
            <a:r>
              <a:rPr lang="ko-KR" altLang="en-US" sz="1600" b="1" dirty="0">
                <a:latin typeface="+mn-ea"/>
              </a:rPr>
              <a:t>유명매거진 </a:t>
            </a:r>
            <a:r>
              <a:rPr lang="en-US" altLang="ko-KR" sz="1600" b="1" dirty="0">
                <a:latin typeface="+mn-ea"/>
              </a:rPr>
              <a:t>‘city’</a:t>
            </a:r>
            <a:r>
              <a:rPr lang="ko-KR" altLang="en-US" sz="1600" b="1" dirty="0">
                <a:latin typeface="+mn-ea"/>
              </a:rPr>
              <a:t>지가 선정한  </a:t>
            </a:r>
            <a:r>
              <a:rPr lang="en-US" altLang="ko-KR" sz="1600" b="1" dirty="0" smtClean="0">
                <a:latin typeface="+mn-ea"/>
              </a:rPr>
              <a:t>2006</a:t>
            </a:r>
            <a:r>
              <a:rPr lang="ko-KR" altLang="en-US" sz="1600" b="1" dirty="0" smtClean="0">
                <a:latin typeface="+mn-ea"/>
              </a:rPr>
              <a:t>년 중국 내 </a:t>
            </a:r>
            <a:r>
              <a:rPr lang="ko-KR" altLang="en-US" sz="1600" b="1" dirty="0">
                <a:latin typeface="+mn-ea"/>
              </a:rPr>
              <a:t>최고의 레스토랑 </a:t>
            </a:r>
            <a:r>
              <a:rPr lang="ko-KR" altLang="en-US" sz="1600" b="1" dirty="0" smtClean="0">
                <a:latin typeface="+mn-ea"/>
              </a:rPr>
              <a:t>선정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ko-KR" sz="1600" b="1" dirty="0" smtClean="0">
                <a:latin typeface="+mn-ea"/>
              </a:rPr>
              <a:t>2003</a:t>
            </a:r>
            <a:r>
              <a:rPr lang="ko-KR" altLang="en-US" sz="1600" b="1" dirty="0" smtClean="0">
                <a:latin typeface="+mn-ea"/>
              </a:rPr>
              <a:t>년도 중국에서 </a:t>
            </a:r>
            <a:r>
              <a:rPr lang="ko-KR" altLang="en-US" sz="1600" b="1" dirty="0">
                <a:latin typeface="+mn-ea"/>
              </a:rPr>
              <a:t>성공한 </a:t>
            </a:r>
            <a:r>
              <a:rPr lang="en-US" altLang="ko-KR" sz="1600" b="1" dirty="0">
                <a:latin typeface="+mn-ea"/>
              </a:rPr>
              <a:t>100</a:t>
            </a:r>
            <a:r>
              <a:rPr lang="ko-KR" altLang="en-US" sz="1600" b="1" dirty="0">
                <a:latin typeface="+mn-ea"/>
              </a:rPr>
              <a:t>대 외국기업으로 </a:t>
            </a:r>
            <a:r>
              <a:rPr lang="ko-KR" altLang="en-US" sz="1600" b="1" dirty="0" smtClean="0">
                <a:latin typeface="+mn-ea"/>
              </a:rPr>
              <a:t>선정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외화획득에 </a:t>
            </a:r>
            <a:r>
              <a:rPr lang="ko-KR" altLang="en-US" sz="1600" b="1" dirty="0">
                <a:latin typeface="+mn-ea"/>
              </a:rPr>
              <a:t>기여한 공로로 대통령으로부터 “국민훈장 목련장” </a:t>
            </a:r>
            <a:r>
              <a:rPr lang="ko-KR" altLang="en-US" sz="1600" b="1" dirty="0" smtClean="0">
                <a:latin typeface="+mn-ea"/>
              </a:rPr>
              <a:t>수여 받음</a:t>
            </a:r>
            <a:endParaRPr lang="en-US" altLang="ko-KR" sz="1600" b="1" dirty="0" smtClean="0"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7192"/>
            <a:ext cx="69847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21052" y="476672"/>
            <a:ext cx="19077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HANWOORI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회사현황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한우리장학재단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467544" y="1124744"/>
            <a:ext cx="1287460" cy="936103"/>
          </a:xfrm>
          <a:prstGeom prst="roundRect">
            <a:avLst/>
          </a:prstGeom>
          <a:solidFill>
            <a:srgbClr val="FFC202"/>
          </a:solidFill>
          <a:ln>
            <a:solidFill>
              <a:srgbClr val="FFC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한우리</a:t>
            </a:r>
            <a:endParaRPr lang="en-US" altLang="ko-K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장학재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835696" y="1124745"/>
            <a:ext cx="5832648" cy="1512167"/>
          </a:xfrm>
          <a:prstGeom prst="rect">
            <a:avLst/>
          </a:prstGeom>
          <a:noFill/>
          <a:ln>
            <a:solidFill>
              <a:srgbClr val="FFC202">
                <a:alpha val="90000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ko-KR" altLang="en-US" sz="1600" b="1" dirty="0" smtClean="0">
                <a:latin typeface="+mn-ea"/>
              </a:rPr>
              <a:t>조용훈 회장님께서 </a:t>
            </a:r>
            <a:r>
              <a:rPr lang="ko-KR" altLang="en-US" sz="1600" b="1" dirty="0">
                <a:latin typeface="+mn-ea"/>
              </a:rPr>
              <a:t>사재 </a:t>
            </a:r>
            <a:r>
              <a:rPr lang="en-US" altLang="ko-KR" sz="1600" b="1" dirty="0">
                <a:latin typeface="+mn-ea"/>
              </a:rPr>
              <a:t>20</a:t>
            </a:r>
            <a:r>
              <a:rPr lang="ko-KR" altLang="en-US" sz="1600" b="1" dirty="0">
                <a:latin typeface="+mn-ea"/>
              </a:rPr>
              <a:t>억을 출연하여 </a:t>
            </a:r>
            <a:r>
              <a:rPr lang="ko-KR" altLang="en-US" sz="1600" b="1" dirty="0" smtClean="0">
                <a:latin typeface="+mn-ea"/>
              </a:rPr>
              <a:t>대한민국의 </a:t>
            </a:r>
            <a:r>
              <a:rPr lang="ko-KR" altLang="en-US" sz="1600" b="1" dirty="0">
                <a:latin typeface="+mn-ea"/>
              </a:rPr>
              <a:t>초석이 될 우수인재들의 원활한 학업에 보탬이 되고자 교육부의 인가를 </a:t>
            </a:r>
            <a:r>
              <a:rPr lang="ko-KR" altLang="en-US" sz="1600" b="1" dirty="0" smtClean="0">
                <a:latin typeface="+mn-ea"/>
              </a:rPr>
              <a:t>받아 </a:t>
            </a:r>
            <a:r>
              <a:rPr lang="en-US" altLang="ko-KR" sz="1600" b="1" dirty="0" smtClean="0">
                <a:latin typeface="+mn-ea"/>
              </a:rPr>
              <a:t>2012</a:t>
            </a:r>
            <a:r>
              <a:rPr lang="ko-KR" altLang="en-US" sz="1600" b="1" dirty="0">
                <a:latin typeface="+mn-ea"/>
              </a:rPr>
              <a:t>년 </a:t>
            </a:r>
            <a:r>
              <a:rPr lang="en-US" altLang="ko-KR" sz="1600" b="1" dirty="0">
                <a:latin typeface="+mn-ea"/>
              </a:rPr>
              <a:t>12</a:t>
            </a:r>
            <a:r>
              <a:rPr lang="ko-KR" altLang="en-US" sz="1600" b="1" dirty="0">
                <a:latin typeface="+mn-ea"/>
              </a:rPr>
              <a:t>월에 </a:t>
            </a:r>
            <a:r>
              <a:rPr lang="ko-KR" altLang="en-US" sz="1600" b="1" dirty="0" smtClean="0">
                <a:latin typeface="+mn-ea"/>
              </a:rPr>
              <a:t>설립하여 매년 수여하고 있습니다</a:t>
            </a:r>
            <a:r>
              <a:rPr lang="en-US" altLang="ko-KR" sz="1600" b="1" dirty="0" smtClean="0">
                <a:latin typeface="+mn-ea"/>
              </a:rPr>
              <a:t>. </a:t>
            </a:r>
          </a:p>
        </p:txBody>
      </p:sp>
      <p:pic>
        <p:nvPicPr>
          <p:cNvPr id="2051" name="Picture 3" descr="C:\Users\hwrfood\Desktop\장학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19"/>
            <a:ext cx="5832648" cy="37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2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fontAlgn="base">
          <a:defRPr sz="1200" b="1" dirty="0" err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994</Words>
  <Application>Microsoft Office PowerPoint</Application>
  <PresentationFormat>화면 슬라이드 쇼(4:3)</PresentationFormat>
  <Paragraphs>191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www.hwrfood.com 참고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hwrfood</dc:creator>
  <cp:lastModifiedBy>user</cp:lastModifiedBy>
  <cp:revision>86</cp:revision>
  <cp:lastPrinted>2017-09-04T00:04:03Z</cp:lastPrinted>
  <dcterms:created xsi:type="dcterms:W3CDTF">2015-10-20T05:58:09Z</dcterms:created>
  <dcterms:modified xsi:type="dcterms:W3CDTF">2021-11-19T03:59:21Z</dcterms:modified>
</cp:coreProperties>
</file>