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3060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FC3-5C08-41FA-AD54-A98F2A438F76}" type="datetimeFigureOut">
              <a:rPr lang="ko-KR" altLang="en-US" smtClean="0"/>
              <a:t>2021-08-17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60AE-9FE7-4BCC-B515-44465E983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8973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FC3-5C08-41FA-AD54-A98F2A438F76}" type="datetimeFigureOut">
              <a:rPr lang="ko-KR" altLang="en-US" smtClean="0"/>
              <a:t>2021-08-17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60AE-9FE7-4BCC-B515-44465E983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690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FC3-5C08-41FA-AD54-A98F2A438F76}" type="datetimeFigureOut">
              <a:rPr lang="ko-KR" altLang="en-US" smtClean="0"/>
              <a:t>2021-08-17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60AE-9FE7-4BCC-B515-44465E983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858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FC3-5C08-41FA-AD54-A98F2A438F76}" type="datetimeFigureOut">
              <a:rPr lang="ko-KR" altLang="en-US" smtClean="0"/>
              <a:t>2021-08-17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60AE-9FE7-4BCC-B515-44465E983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4552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FC3-5C08-41FA-AD54-A98F2A438F76}" type="datetimeFigureOut">
              <a:rPr lang="ko-KR" altLang="en-US" smtClean="0"/>
              <a:t>2021-08-17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60AE-9FE7-4BCC-B515-44465E983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5342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FC3-5C08-41FA-AD54-A98F2A438F76}" type="datetimeFigureOut">
              <a:rPr lang="ko-KR" altLang="en-US" smtClean="0"/>
              <a:t>2021-08-17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60AE-9FE7-4BCC-B515-44465E983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5878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FC3-5C08-41FA-AD54-A98F2A438F76}" type="datetimeFigureOut">
              <a:rPr lang="ko-KR" altLang="en-US" smtClean="0"/>
              <a:t>2021-08-17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60AE-9FE7-4BCC-B515-44465E983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271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FC3-5C08-41FA-AD54-A98F2A438F76}" type="datetimeFigureOut">
              <a:rPr lang="ko-KR" altLang="en-US" smtClean="0"/>
              <a:t>2021-08-17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60AE-9FE7-4BCC-B515-44465E983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9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FC3-5C08-41FA-AD54-A98F2A438F76}" type="datetimeFigureOut">
              <a:rPr lang="ko-KR" altLang="en-US" smtClean="0"/>
              <a:t>2021-08-17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60AE-9FE7-4BCC-B515-44465E983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0410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FC3-5C08-41FA-AD54-A98F2A438F76}" type="datetimeFigureOut">
              <a:rPr lang="ko-KR" altLang="en-US" smtClean="0"/>
              <a:t>2021-08-17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60AE-9FE7-4BCC-B515-44465E983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3947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FC3-5C08-41FA-AD54-A98F2A438F76}" type="datetimeFigureOut">
              <a:rPr lang="ko-KR" altLang="en-US" smtClean="0"/>
              <a:t>2021-08-17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60AE-9FE7-4BCC-B515-44465E983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234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A8FC3-5C08-41FA-AD54-A98F2A438F76}" type="datetimeFigureOut">
              <a:rPr lang="ko-KR" altLang="en-US" smtClean="0"/>
              <a:t>2021-08-17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860AE-9FE7-4BCC-B515-44465E983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056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temkorea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87417" y="3200163"/>
            <a:ext cx="6480720" cy="2344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ko-KR" sz="1100" dirty="0">
                <a:latin typeface="+mn-ea"/>
              </a:rPr>
              <a:t>안녕하십니까</a:t>
            </a:r>
            <a:r>
              <a:rPr lang="en-US" altLang="ko-KR" sz="1100" dirty="0">
                <a:latin typeface="+mn-ea"/>
              </a:rPr>
              <a:t>.  </a:t>
            </a:r>
            <a:r>
              <a:rPr lang="ko-KR" altLang="ko-KR" sz="1100" dirty="0">
                <a:latin typeface="+mn-ea"/>
              </a:rPr>
              <a:t>최첨단의 전자재료용 화학제품을 생산·공급하는 </a:t>
            </a:r>
            <a:r>
              <a:rPr lang="ko-KR" altLang="ko-KR" sz="1100" dirty="0" err="1">
                <a:latin typeface="+mn-ea"/>
              </a:rPr>
              <a:t>강소기업</a:t>
            </a:r>
            <a:r>
              <a:rPr lang="ko-KR" altLang="ko-KR" sz="1100" dirty="0">
                <a:latin typeface="+mn-ea"/>
              </a:rPr>
              <a:t> </a:t>
            </a:r>
            <a:r>
              <a:rPr lang="ko-KR" altLang="ko-KR" sz="1100" dirty="0" err="1">
                <a:latin typeface="+mn-ea"/>
              </a:rPr>
              <a:t>코템</a:t>
            </a:r>
            <a:r>
              <a:rPr lang="ko-KR" altLang="ko-KR" sz="1100" dirty="0">
                <a:latin typeface="+mn-ea"/>
              </a:rPr>
              <a:t> 입니다</a:t>
            </a:r>
            <a:r>
              <a:rPr lang="en-US" altLang="ko-KR" sz="1100" dirty="0">
                <a:latin typeface="+mn-ea"/>
              </a:rPr>
              <a:t>.</a:t>
            </a:r>
            <a:endParaRPr lang="ko-KR" altLang="ko-KR" sz="1100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ko-KR" sz="1100" dirty="0">
                <a:latin typeface="+mn-ea"/>
              </a:rPr>
              <a:t>당사는</a:t>
            </a:r>
            <a:r>
              <a:rPr lang="en-US" altLang="ko-KR" sz="1100" dirty="0">
                <a:latin typeface="+mn-ea"/>
              </a:rPr>
              <a:t> 2005</a:t>
            </a:r>
            <a:r>
              <a:rPr lang="ko-KR" altLang="ko-KR" sz="1100" dirty="0">
                <a:latin typeface="+mn-ea"/>
              </a:rPr>
              <a:t>년</a:t>
            </a:r>
            <a:r>
              <a:rPr lang="en-US" altLang="ko-KR" sz="1100" dirty="0">
                <a:latin typeface="+mn-ea"/>
              </a:rPr>
              <a:t> 10</a:t>
            </a:r>
            <a:r>
              <a:rPr lang="ko-KR" altLang="ko-KR" sz="1100" dirty="0">
                <a:latin typeface="+mn-ea"/>
              </a:rPr>
              <a:t>월에 설립되어 평판 디스플레이용</a:t>
            </a:r>
            <a:r>
              <a:rPr lang="en-US" altLang="ko-KR" sz="1100" dirty="0">
                <a:latin typeface="+mn-ea"/>
              </a:rPr>
              <a:t> Photoresist(PR)</a:t>
            </a:r>
            <a:r>
              <a:rPr lang="ko-KR" altLang="ko-KR" sz="1100" dirty="0">
                <a:latin typeface="+mn-ea"/>
              </a:rPr>
              <a:t>를 비롯하여</a:t>
            </a:r>
            <a:r>
              <a:rPr lang="en-US" altLang="ko-KR" sz="1100" dirty="0">
                <a:latin typeface="+mn-ea"/>
              </a:rPr>
              <a:t> Photolithography </a:t>
            </a:r>
            <a:r>
              <a:rPr lang="ko-KR" altLang="ko-KR" sz="1100" dirty="0">
                <a:latin typeface="+mn-ea"/>
              </a:rPr>
              <a:t>관련 제품 및 각종 세정제 등 최고의 전자재료용 화학제품을 공급하고 있습니다</a:t>
            </a:r>
            <a:r>
              <a:rPr lang="en-US" altLang="ko-KR" sz="1100" dirty="0">
                <a:latin typeface="+mn-ea"/>
              </a:rPr>
              <a:t>.</a:t>
            </a:r>
            <a:endParaRPr lang="ko-KR" altLang="ko-KR" sz="1100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100" dirty="0">
                <a:latin typeface="+mn-ea"/>
              </a:rPr>
              <a:t> </a:t>
            </a:r>
            <a:endParaRPr lang="ko-KR" altLang="ko-KR" sz="1100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ko-KR" sz="1100" dirty="0">
                <a:latin typeface="+mn-ea"/>
              </a:rPr>
              <a:t>또한</a:t>
            </a:r>
            <a:r>
              <a:rPr lang="en-US" altLang="ko-KR" sz="1100" dirty="0">
                <a:latin typeface="+mn-ea"/>
              </a:rPr>
              <a:t>, </a:t>
            </a:r>
            <a:r>
              <a:rPr lang="ko-KR" altLang="ko-KR" sz="1100" dirty="0">
                <a:latin typeface="+mn-ea"/>
              </a:rPr>
              <a:t>첨단제품의 안정적인 매출을 통해 가족적 분위기의 평생직장</a:t>
            </a:r>
            <a:r>
              <a:rPr lang="en-US" altLang="ko-KR" sz="1100" dirty="0">
                <a:latin typeface="+mn-ea"/>
              </a:rPr>
              <a:t>, </a:t>
            </a:r>
            <a:r>
              <a:rPr lang="ko-KR" altLang="ko-KR" sz="1100" dirty="0">
                <a:latin typeface="+mn-ea"/>
              </a:rPr>
              <a:t>종업원과 함께 성장하는 </a:t>
            </a:r>
            <a:endParaRPr lang="en-US" altLang="ko-KR" sz="1100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ko-KR" sz="1100" dirty="0">
                <a:latin typeface="+mn-ea"/>
              </a:rPr>
              <a:t>기업으로 안전과 환경보호에 앞장서고 있는 작지만 강한 기업으로 사업 영역 확대와 미래 성장동력 산업 발굴 등을 통해 제</a:t>
            </a:r>
            <a:r>
              <a:rPr lang="en-US" altLang="ko-KR" sz="1100" dirty="0">
                <a:latin typeface="+mn-ea"/>
              </a:rPr>
              <a:t> 2</a:t>
            </a:r>
            <a:r>
              <a:rPr lang="ko-KR" altLang="ko-KR" sz="1100" dirty="0">
                <a:latin typeface="+mn-ea"/>
              </a:rPr>
              <a:t>의 도약을 진행하고 있습니다</a:t>
            </a:r>
            <a:r>
              <a:rPr lang="en-US" altLang="ko-KR" sz="1100" dirty="0">
                <a:latin typeface="+mn-ea"/>
              </a:rPr>
              <a:t>. </a:t>
            </a:r>
          </a:p>
          <a:p>
            <a:pPr algn="ctr">
              <a:lnSpc>
                <a:spcPct val="150000"/>
              </a:lnSpc>
            </a:pPr>
            <a:endParaRPr lang="en-US" altLang="ko-KR" sz="1100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ko-KR" sz="1100" dirty="0">
                <a:latin typeface="+mn-ea"/>
              </a:rPr>
              <a:t>이에 당사와 같이 성장 할 역량</a:t>
            </a:r>
            <a:r>
              <a:rPr lang="en-US" altLang="ko-KR" sz="1100" dirty="0">
                <a:latin typeface="+mn-ea"/>
              </a:rPr>
              <a:t>, </a:t>
            </a:r>
            <a:r>
              <a:rPr lang="ko-KR" altLang="ko-KR" sz="1100" dirty="0">
                <a:latin typeface="+mn-ea"/>
              </a:rPr>
              <a:t>패기</a:t>
            </a:r>
            <a:r>
              <a:rPr lang="en-US" altLang="ko-KR" sz="1100" dirty="0">
                <a:latin typeface="+mn-ea"/>
              </a:rPr>
              <a:t>, </a:t>
            </a:r>
            <a:r>
              <a:rPr lang="ko-KR" altLang="ko-KR" sz="1100" dirty="0">
                <a:latin typeface="+mn-ea"/>
              </a:rPr>
              <a:t>열정으로 똘똘 뭉친 </a:t>
            </a:r>
            <a:r>
              <a:rPr lang="ko-KR" altLang="ko-KR" sz="1100" dirty="0" err="1">
                <a:latin typeface="+mn-ea"/>
              </a:rPr>
              <a:t>코템의</a:t>
            </a:r>
            <a:r>
              <a:rPr lang="ko-KR" altLang="ko-KR" sz="1100" dirty="0">
                <a:latin typeface="+mn-ea"/>
              </a:rPr>
              <a:t> 새 가족을 모시고자 합니다</a:t>
            </a:r>
            <a:r>
              <a:rPr lang="en-US" altLang="ko-KR" sz="1100" dirty="0">
                <a:latin typeface="+mn-ea"/>
              </a:rPr>
              <a:t>.</a:t>
            </a:r>
            <a:endParaRPr lang="ko-KR" altLang="ko-KR" sz="1100" dirty="0">
              <a:latin typeface="+mn-ea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88640" y="107504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“</a:t>
            </a:r>
            <a:r>
              <a:rPr lang="ko-KR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주식회사 </a:t>
            </a:r>
            <a:r>
              <a:rPr lang="ko-KR" alt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코템</a:t>
            </a:r>
            <a:r>
              <a:rPr lang="en-US" altLang="ko-K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 </a:t>
            </a:r>
            <a:r>
              <a:rPr lang="ko-KR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신입사원 모집</a:t>
            </a:r>
            <a:r>
              <a:rPr lang="en-US" altLang="ko-K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”</a:t>
            </a:r>
            <a:endParaRPr lang="ko-KR" altLang="ko-KR" sz="24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508022"/>
              </p:ext>
            </p:extLst>
          </p:nvPr>
        </p:nvGraphicFramePr>
        <p:xfrm>
          <a:off x="423380" y="6228184"/>
          <a:ext cx="6008794" cy="23043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07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68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1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8499">
                  <a:extLst>
                    <a:ext uri="{9D8B030D-6E8A-4147-A177-3AD203B41FA5}">
                      <a16:colId xmlns:a16="http://schemas.microsoft.com/office/drawing/2014/main" val="369566256"/>
                    </a:ext>
                  </a:extLst>
                </a:gridCol>
                <a:gridCol w="967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6152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50" b="1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  <a:cs typeface="굴림"/>
                        </a:rPr>
                        <a:t>근무회사</a:t>
                      </a:r>
                      <a:endParaRPr lang="ko-KR" sz="1050" b="1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굴림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sz="1050" b="1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지원 부분</a:t>
                      </a:r>
                      <a:endParaRPr lang="ko-KR" sz="1050" b="1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굴림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sz="1050" b="1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담당 업무</a:t>
                      </a:r>
                      <a:r>
                        <a:rPr lang="en-US" sz="1050" b="1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ko-KR" sz="1050" b="1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굴림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r>
                        <a:rPr lang="ko-KR" sz="1050" b="1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자격 및 우대 사항</a:t>
                      </a:r>
                      <a:endParaRPr lang="ko-KR" sz="1050" b="1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굴림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50" b="1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  <a:cs typeface="굴림"/>
                        </a:rPr>
                        <a:t>형태</a:t>
                      </a:r>
                      <a:endParaRPr lang="ko-KR" sz="1050" b="1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굴림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r>
                        <a:rPr lang="ko-KR" sz="1050" b="1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근무지</a:t>
                      </a:r>
                      <a:endParaRPr lang="ko-KR" sz="1050" b="1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굴림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8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o-KR" altLang="en-US" sz="1000" dirty="0">
                          <a:effectLst/>
                          <a:latin typeface="+mn-ea"/>
                          <a:ea typeface="+mn-ea"/>
                          <a:cs typeface="굴림"/>
                        </a:rPr>
                        <a:t>주식회사</a:t>
                      </a:r>
                      <a:endParaRPr lang="en-US" altLang="ko-KR" sz="1000" dirty="0">
                        <a:effectLst/>
                        <a:latin typeface="+mn-ea"/>
                        <a:ea typeface="+mn-ea"/>
                        <a:cs typeface="굴림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o-KR" altLang="en-US" sz="1000" dirty="0" err="1">
                          <a:effectLst/>
                          <a:latin typeface="+mn-ea"/>
                          <a:ea typeface="+mn-ea"/>
                          <a:cs typeface="굴림"/>
                        </a:rPr>
                        <a:t>코템</a:t>
                      </a:r>
                      <a:endParaRPr lang="ko-KR" sz="1000" dirty="0">
                        <a:effectLst/>
                        <a:latin typeface="+mn-ea"/>
                        <a:ea typeface="+mn-ea"/>
                        <a:cs typeface="굴림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o-KR" altLang="en-US" sz="1000" dirty="0">
                          <a:effectLst/>
                          <a:latin typeface="+mn-ea"/>
                          <a:ea typeface="+mn-ea"/>
                          <a:cs typeface="굴림"/>
                        </a:rPr>
                        <a:t>생산팀</a:t>
                      </a:r>
                      <a:endParaRPr lang="en-US" altLang="ko-KR" sz="1000" dirty="0">
                        <a:effectLst/>
                        <a:latin typeface="+mn-ea"/>
                        <a:ea typeface="+mn-ea"/>
                        <a:cs typeface="굴림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altLang="ko-KR" sz="1000" dirty="0">
                          <a:effectLst/>
                          <a:latin typeface="+mn-ea"/>
                          <a:ea typeface="+mn-ea"/>
                          <a:cs typeface="굴림"/>
                        </a:rPr>
                        <a:t>(OP)</a:t>
                      </a:r>
                      <a:endParaRPr lang="ko-KR" sz="1000" dirty="0">
                        <a:effectLst/>
                        <a:latin typeface="+mn-ea"/>
                        <a:ea typeface="+mn-ea"/>
                        <a:cs typeface="굴림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o-KR" altLang="en-US" sz="1000" dirty="0">
                          <a:effectLst/>
                          <a:latin typeface="+mn-ea"/>
                          <a:ea typeface="+mn-ea"/>
                          <a:cs typeface="굴림"/>
                        </a:rPr>
                        <a:t>생산 기능직</a:t>
                      </a:r>
                      <a:endParaRPr lang="en-US" altLang="ko-KR" sz="1000" dirty="0">
                        <a:effectLst/>
                        <a:latin typeface="+mn-ea"/>
                        <a:ea typeface="+mn-ea"/>
                        <a:cs typeface="굴림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US" altLang="ko-KR" sz="1000" dirty="0">
                        <a:effectLst/>
                        <a:latin typeface="+mn-ea"/>
                        <a:ea typeface="+mn-ea"/>
                        <a:cs typeface="굴림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o-KR" altLang="en-US" sz="1000" dirty="0">
                          <a:effectLst/>
                          <a:latin typeface="+mn-ea"/>
                          <a:ea typeface="+mn-ea"/>
                          <a:cs typeface="굴림"/>
                        </a:rPr>
                        <a:t>원재료 준비</a:t>
                      </a:r>
                      <a:endParaRPr lang="en-US" altLang="ko-KR" sz="1000" dirty="0">
                        <a:effectLst/>
                        <a:latin typeface="+mn-ea"/>
                        <a:ea typeface="+mn-ea"/>
                        <a:cs typeface="굴림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o-KR" altLang="en-US" sz="1000" dirty="0" err="1">
                          <a:effectLst/>
                          <a:latin typeface="+mn-ea"/>
                          <a:ea typeface="+mn-ea"/>
                          <a:cs typeface="굴림"/>
                        </a:rPr>
                        <a:t>원재표</a:t>
                      </a:r>
                      <a:r>
                        <a:rPr lang="ko-KR" altLang="en-US" sz="1000" dirty="0">
                          <a:effectLst/>
                          <a:latin typeface="+mn-ea"/>
                          <a:ea typeface="+mn-ea"/>
                          <a:cs typeface="굴림"/>
                        </a:rPr>
                        <a:t> 투입</a:t>
                      </a:r>
                      <a:endParaRPr lang="en-US" altLang="ko-KR" sz="1000" dirty="0">
                        <a:effectLst/>
                        <a:latin typeface="+mn-ea"/>
                        <a:ea typeface="+mn-ea"/>
                        <a:cs typeface="굴림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o-KR" altLang="en-US" sz="1000" dirty="0">
                          <a:effectLst/>
                          <a:latin typeface="+mn-ea"/>
                          <a:ea typeface="+mn-ea"/>
                          <a:cs typeface="굴림"/>
                        </a:rPr>
                        <a:t>제품 </a:t>
                      </a:r>
                      <a:r>
                        <a:rPr lang="en-US" altLang="ko-KR" sz="1000" dirty="0">
                          <a:effectLst/>
                          <a:latin typeface="+mn-ea"/>
                          <a:ea typeface="+mn-ea"/>
                          <a:cs typeface="굴림"/>
                        </a:rPr>
                        <a:t>sample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o-KR" altLang="en-US" sz="1000" dirty="0">
                          <a:effectLst/>
                          <a:latin typeface="+mn-ea"/>
                          <a:ea typeface="+mn-ea"/>
                          <a:cs typeface="굴림"/>
                        </a:rPr>
                        <a:t>용기에 제품 충진</a:t>
                      </a:r>
                      <a:endParaRPr lang="en-US" altLang="ko-KR" sz="1000" dirty="0">
                        <a:effectLst/>
                        <a:latin typeface="+mn-ea"/>
                        <a:ea typeface="+mn-ea"/>
                        <a:cs typeface="굴림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o-KR" altLang="en-US" sz="1000" dirty="0">
                          <a:effectLst/>
                          <a:latin typeface="+mn-ea"/>
                          <a:ea typeface="+mn-ea"/>
                          <a:cs typeface="굴림"/>
                        </a:rPr>
                        <a:t>완제품 포장</a:t>
                      </a:r>
                      <a:endParaRPr lang="en-US" altLang="ko-KR" sz="1000" dirty="0">
                        <a:effectLst/>
                        <a:latin typeface="+mn-ea"/>
                        <a:ea typeface="+mn-ea"/>
                        <a:cs typeface="굴림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o-KR" altLang="en-US" sz="1000" dirty="0">
                          <a:effectLst/>
                          <a:latin typeface="+mn-ea"/>
                          <a:ea typeface="+mn-ea"/>
                          <a:cs typeface="굴림"/>
                        </a:rPr>
                        <a:t>등</a:t>
                      </a:r>
                      <a:endParaRPr lang="ko-KR" sz="1000" dirty="0">
                        <a:effectLst/>
                        <a:latin typeface="+mn-ea"/>
                        <a:ea typeface="+mn-ea"/>
                        <a:cs typeface="굴림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altLang="ko-KR" sz="900" dirty="0">
                          <a:effectLst/>
                          <a:latin typeface="+mn-ea"/>
                          <a:ea typeface="+mn-ea"/>
                        </a:rPr>
                        <a:t>  [</a:t>
                      </a:r>
                      <a:r>
                        <a:rPr lang="ko-KR" altLang="en-US" sz="900" dirty="0">
                          <a:effectLst/>
                          <a:latin typeface="+mn-ea"/>
                          <a:ea typeface="+mn-ea"/>
                        </a:rPr>
                        <a:t>자격사항</a:t>
                      </a:r>
                      <a:r>
                        <a:rPr lang="en-US" altLang="ko-KR" sz="900" dirty="0">
                          <a:effectLst/>
                          <a:latin typeface="+mn-ea"/>
                          <a:ea typeface="+mn-ea"/>
                        </a:rPr>
                        <a:t>]</a:t>
                      </a: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altLang="ko-KR" sz="900" dirty="0">
                          <a:effectLst/>
                          <a:latin typeface="+mn-ea"/>
                          <a:ea typeface="+mn-ea"/>
                        </a:rPr>
                        <a:t> - </a:t>
                      </a:r>
                      <a:r>
                        <a:rPr lang="ko-KR" altLang="en-US" sz="900" dirty="0">
                          <a:effectLst/>
                          <a:latin typeface="+mn-ea"/>
                          <a:ea typeface="+mn-ea"/>
                        </a:rPr>
                        <a:t>고졸 이상 </a:t>
                      </a:r>
                      <a:endParaRPr lang="en-US" altLang="ko-KR" sz="9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altLang="ko-KR" sz="900" dirty="0">
                          <a:effectLst/>
                          <a:latin typeface="+mn-ea"/>
                          <a:ea typeface="+mn-ea"/>
                        </a:rPr>
                        <a:t> - </a:t>
                      </a:r>
                      <a:r>
                        <a:rPr lang="ko-KR" altLang="en-US" sz="900" dirty="0">
                          <a:effectLst/>
                          <a:latin typeface="+mn-ea"/>
                          <a:ea typeface="+mn-ea"/>
                        </a:rPr>
                        <a:t>병역 필 또는 면제자</a:t>
                      </a:r>
                      <a:endParaRPr lang="en-US" altLang="ko-KR" sz="9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o-KR" altLang="en-US" sz="900" dirty="0">
                          <a:effectLst/>
                          <a:latin typeface="+mn-ea"/>
                          <a:ea typeface="+mn-ea"/>
                        </a:rPr>
                        <a:t>정규직</a:t>
                      </a:r>
                      <a:endParaRPr lang="en-US" altLang="ko-KR" sz="9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altLang="ko-KR" sz="900" dirty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dirty="0" err="1">
                          <a:effectLst/>
                          <a:latin typeface="+mn-ea"/>
                          <a:ea typeface="+mn-ea"/>
                        </a:rPr>
                        <a:t>시급직</a:t>
                      </a:r>
                      <a:r>
                        <a:rPr lang="en-US" altLang="ko-KR" sz="900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r>
                        <a:rPr lang="ko-KR" sz="1000" dirty="0">
                          <a:effectLst/>
                          <a:latin typeface="+mn-ea"/>
                          <a:ea typeface="+mn-ea"/>
                        </a:rPr>
                        <a:t>경기도</a:t>
                      </a:r>
                      <a:br>
                        <a:rPr lang="en-US" sz="1000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ko-KR" sz="1000" dirty="0">
                          <a:effectLst/>
                          <a:latin typeface="+mn-ea"/>
                          <a:ea typeface="+mn-ea"/>
                        </a:rPr>
                        <a:t>파주</a:t>
                      </a:r>
                      <a:endParaRPr lang="ko-KR" sz="1000" dirty="0">
                        <a:effectLst/>
                        <a:latin typeface="+mn-ea"/>
                        <a:ea typeface="+mn-ea"/>
                        <a:cs typeface="굴림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33899" y="5868144"/>
            <a:ext cx="100860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itchFamily="34" charset="0"/>
              </a:rPr>
              <a:t>■ </a:t>
            </a:r>
            <a:r>
              <a:rPr kumimoji="1" lang="ko-KR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itchFamily="34" charset="0"/>
              </a:rPr>
              <a:t>모집부분</a:t>
            </a:r>
            <a:endParaRPr kumimoji="1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696" y="672082"/>
            <a:ext cx="5544616" cy="2382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863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그룹 38"/>
          <p:cNvGrpSpPr/>
          <p:nvPr/>
        </p:nvGrpSpPr>
        <p:grpSpPr>
          <a:xfrm>
            <a:off x="291509" y="179512"/>
            <a:ext cx="6593875" cy="1871158"/>
            <a:chOff x="291509" y="179512"/>
            <a:chExt cx="6593875" cy="1871158"/>
          </a:xfrm>
        </p:grpSpPr>
        <p:sp>
          <p:nvSpPr>
            <p:cNvPr id="9" name="Rectangle 1"/>
            <p:cNvSpPr>
              <a:spLocks noChangeArrowheads="1"/>
            </p:cNvSpPr>
            <p:nvPr/>
          </p:nvSpPr>
          <p:spPr bwMode="auto">
            <a:xfrm>
              <a:off x="291509" y="179512"/>
              <a:ext cx="106311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ea"/>
                  <a:cs typeface="Arial" pitchFamily="34" charset="0"/>
                </a:rPr>
                <a:t>■ </a:t>
              </a:r>
              <a:r>
                <a:rPr kumimoji="1" lang="ko-KR" altLang="en-US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ea"/>
                  <a:cs typeface="Arial" pitchFamily="34" charset="0"/>
                </a:rPr>
                <a:t>근무 조건</a:t>
              </a:r>
              <a:endParaRPr kumimoji="1" lang="ko-KR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404664" y="467544"/>
              <a:ext cx="6480720" cy="15831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ko-KR" altLang="en-US" sz="1100" dirty="0">
                  <a:latin typeface="+mn-ea"/>
                </a:rPr>
                <a:t>고용형태 </a:t>
              </a:r>
              <a:r>
                <a:rPr lang="en-US" altLang="ko-KR" sz="1100" dirty="0">
                  <a:latin typeface="+mn-ea"/>
                </a:rPr>
                <a:t>: </a:t>
              </a:r>
              <a:r>
                <a:rPr lang="ko-KR" altLang="en-US" sz="1100" dirty="0">
                  <a:latin typeface="+mn-ea"/>
                </a:rPr>
                <a:t>정규직 채용 </a:t>
              </a:r>
              <a:r>
                <a:rPr lang="en-US" altLang="ko-KR" sz="1100" dirty="0">
                  <a:latin typeface="+mn-ea"/>
                </a:rPr>
                <a:t>(</a:t>
              </a:r>
              <a:r>
                <a:rPr lang="ko-KR" altLang="en-US" sz="1100" dirty="0">
                  <a:latin typeface="+mn-ea"/>
                </a:rPr>
                <a:t>수습기간</a:t>
              </a:r>
              <a:r>
                <a:rPr lang="en-US" altLang="ko-KR" sz="1100" dirty="0">
                  <a:latin typeface="+mn-ea"/>
                </a:rPr>
                <a:t>-3</a:t>
              </a:r>
              <a:r>
                <a:rPr lang="ko-KR" altLang="en-US" sz="1100" dirty="0">
                  <a:latin typeface="+mn-ea"/>
                </a:rPr>
                <a:t>개월</a:t>
              </a:r>
              <a:r>
                <a:rPr lang="en-US" altLang="ko-KR" sz="1100" dirty="0">
                  <a:latin typeface="+mn-ea"/>
                </a:rPr>
                <a:t>)</a:t>
              </a:r>
            </a:p>
            <a:p>
              <a:pPr marL="171450" indent="-171450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ko-KR" altLang="en-US" sz="1100" dirty="0">
                  <a:latin typeface="+mn-ea"/>
                </a:rPr>
                <a:t>급여 </a:t>
              </a:r>
              <a:r>
                <a:rPr lang="en-US" altLang="ko-KR" sz="1100" dirty="0">
                  <a:latin typeface="+mn-ea"/>
                </a:rPr>
                <a:t>: 10,150</a:t>
              </a:r>
              <a:r>
                <a:rPr lang="ko-KR" altLang="en-US" sz="1100" dirty="0">
                  <a:latin typeface="+mn-ea"/>
                </a:rPr>
                <a:t>원</a:t>
              </a:r>
              <a:r>
                <a:rPr lang="en-US" altLang="ko-KR" sz="1100" dirty="0">
                  <a:latin typeface="+mn-ea"/>
                </a:rPr>
                <a:t>/</a:t>
              </a:r>
              <a:r>
                <a:rPr lang="en-US" altLang="ko-KR" sz="1100" dirty="0" err="1">
                  <a:latin typeface="+mn-ea"/>
                </a:rPr>
                <a:t>hr</a:t>
              </a:r>
              <a:r>
                <a:rPr lang="en-US" altLang="ko-KR" sz="1100" dirty="0">
                  <a:latin typeface="+mn-ea"/>
                </a:rPr>
                <a:t>  (</a:t>
              </a:r>
              <a:r>
                <a:rPr lang="ko-KR" altLang="en-US" sz="1100" dirty="0">
                  <a:latin typeface="+mn-ea"/>
                </a:rPr>
                <a:t>기본급</a:t>
              </a:r>
              <a:r>
                <a:rPr lang="en-US" altLang="ko-KR" sz="1100" dirty="0">
                  <a:latin typeface="+mn-ea"/>
                </a:rPr>
                <a:t>+OT</a:t>
              </a:r>
              <a:r>
                <a:rPr lang="ko-KR" altLang="en-US" sz="1100" dirty="0">
                  <a:latin typeface="+mn-ea"/>
                </a:rPr>
                <a:t>수당 </a:t>
              </a:r>
              <a:r>
                <a:rPr lang="en-US" altLang="ko-KR" sz="1100" dirty="0">
                  <a:latin typeface="+mn-ea"/>
                </a:rPr>
                <a:t>= </a:t>
              </a:r>
              <a:r>
                <a:rPr lang="ko-KR" altLang="en-US" sz="1100" dirty="0">
                  <a:latin typeface="+mn-ea"/>
                </a:rPr>
                <a:t>약</a:t>
              </a:r>
              <a:r>
                <a:rPr lang="en-US" altLang="ko-KR" sz="1100" dirty="0">
                  <a:latin typeface="+mn-ea"/>
                </a:rPr>
                <a:t>3,000</a:t>
              </a:r>
              <a:r>
                <a:rPr lang="ko-KR" altLang="en-US" sz="1100" dirty="0">
                  <a:latin typeface="+mn-ea"/>
                </a:rPr>
                <a:t>만원</a:t>
              </a:r>
              <a:r>
                <a:rPr lang="en-US" altLang="ko-KR" sz="1100" dirty="0">
                  <a:latin typeface="+mn-ea"/>
                </a:rPr>
                <a:t>/</a:t>
              </a:r>
              <a:r>
                <a:rPr lang="ko-KR" altLang="en-US" sz="1100" dirty="0">
                  <a:latin typeface="+mn-ea"/>
                </a:rPr>
                <a:t>연 수준</a:t>
              </a:r>
              <a:r>
                <a:rPr lang="en-US" altLang="ko-KR" sz="1100" dirty="0">
                  <a:latin typeface="+mn-ea"/>
                </a:rPr>
                <a:t>)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100" dirty="0">
                  <a:latin typeface="+mn-ea"/>
                </a:rPr>
                <a:t>            OT </a:t>
              </a:r>
              <a:r>
                <a:rPr lang="ko-KR" altLang="en-US" sz="1100" dirty="0">
                  <a:latin typeface="+mn-ea"/>
                </a:rPr>
                <a:t>수당은 </a:t>
              </a:r>
              <a:r>
                <a:rPr lang="en-US" altLang="ko-KR" sz="1100" dirty="0">
                  <a:latin typeface="+mn-ea"/>
                </a:rPr>
                <a:t>overtime </a:t>
              </a:r>
              <a:r>
                <a:rPr lang="ko-KR" altLang="en-US" sz="1100" dirty="0">
                  <a:latin typeface="+mn-ea"/>
                </a:rPr>
                <a:t>근무한 시간 만큼 지급</a:t>
              </a:r>
              <a:r>
                <a:rPr lang="en-US" altLang="ko-KR" sz="1100" dirty="0">
                  <a:latin typeface="+mn-ea"/>
                </a:rPr>
                <a:t> </a:t>
              </a:r>
            </a:p>
            <a:p>
              <a:pPr marL="171450" indent="-171450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ko-KR" altLang="en-US" sz="1100" dirty="0">
                  <a:latin typeface="+mn-ea"/>
                </a:rPr>
                <a:t>근무시간 </a:t>
              </a:r>
              <a:r>
                <a:rPr lang="en-US" altLang="ko-KR" sz="1100" dirty="0">
                  <a:latin typeface="+mn-ea"/>
                </a:rPr>
                <a:t>: 8:30~17:30 (</a:t>
              </a:r>
              <a:r>
                <a:rPr lang="ko-KR" altLang="en-US" sz="1100" dirty="0">
                  <a:latin typeface="+mn-ea"/>
                </a:rPr>
                <a:t>주 </a:t>
              </a:r>
              <a:r>
                <a:rPr lang="en-US" altLang="ko-KR" sz="1100" dirty="0">
                  <a:latin typeface="+mn-ea"/>
                </a:rPr>
                <a:t>5</a:t>
              </a:r>
              <a:r>
                <a:rPr lang="ko-KR" altLang="en-US" sz="1100" dirty="0">
                  <a:latin typeface="+mn-ea"/>
                </a:rPr>
                <a:t>일제 근무</a:t>
              </a:r>
              <a:r>
                <a:rPr lang="en-US" altLang="ko-KR" sz="1100" dirty="0">
                  <a:latin typeface="+mn-ea"/>
                </a:rPr>
                <a:t>)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100" dirty="0">
                  <a:latin typeface="+mn-ea"/>
                </a:rPr>
                <a:t>                 </a:t>
              </a:r>
              <a:r>
                <a:rPr lang="ko-KR" altLang="en-US" sz="1100" dirty="0">
                  <a:latin typeface="+mn-ea"/>
                </a:rPr>
                <a:t>하반기 부터 교대 근무</a:t>
              </a:r>
              <a:r>
                <a:rPr lang="en-US" altLang="ko-KR" sz="1100" dirty="0">
                  <a:latin typeface="+mn-ea"/>
                </a:rPr>
                <a:t>(3</a:t>
              </a:r>
              <a:r>
                <a:rPr lang="ko-KR" altLang="en-US" sz="1100" dirty="0">
                  <a:latin typeface="+mn-ea"/>
                </a:rPr>
                <a:t>조</a:t>
              </a:r>
              <a:r>
                <a:rPr lang="en-US" altLang="ko-KR" sz="1100" dirty="0">
                  <a:latin typeface="+mn-ea"/>
                </a:rPr>
                <a:t>3</a:t>
              </a:r>
              <a:r>
                <a:rPr lang="ko-KR" altLang="en-US" sz="1100" dirty="0">
                  <a:latin typeface="+mn-ea"/>
                </a:rPr>
                <a:t>교대</a:t>
              </a:r>
              <a:r>
                <a:rPr lang="en-US" altLang="ko-KR" sz="1100" dirty="0">
                  <a:latin typeface="+mn-ea"/>
                </a:rPr>
                <a:t>) </a:t>
              </a:r>
              <a:r>
                <a:rPr lang="ko-KR" altLang="en-US" sz="1100" dirty="0">
                  <a:latin typeface="+mn-ea"/>
                </a:rPr>
                <a:t>시행 예정이며</a:t>
              </a:r>
              <a:r>
                <a:rPr lang="en-US" altLang="ko-KR" sz="1100" dirty="0">
                  <a:latin typeface="+mn-ea"/>
                </a:rPr>
                <a:t>, </a:t>
              </a:r>
              <a:r>
                <a:rPr lang="ko-KR" altLang="en-US" sz="1100" dirty="0">
                  <a:latin typeface="+mn-ea"/>
                </a:rPr>
                <a:t>근무 하시기에 큰 무리가 되지 않도록</a:t>
              </a:r>
              <a:endParaRPr lang="en-US" altLang="ko-KR" sz="1100" dirty="0"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100" dirty="0">
                  <a:latin typeface="+mn-ea"/>
                </a:rPr>
                <a:t>                 </a:t>
              </a:r>
              <a:r>
                <a:rPr lang="ko-KR" altLang="en-US" sz="1100" dirty="0">
                  <a:latin typeface="+mn-ea"/>
                </a:rPr>
                <a:t>변형된 근무제도를 구상 중</a:t>
              </a:r>
              <a:endParaRPr lang="en-US" altLang="ko-KR" sz="1100" dirty="0">
                <a:latin typeface="+mn-ea"/>
              </a:endParaRPr>
            </a:p>
          </p:txBody>
        </p:sp>
      </p:grp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91509" y="2391468"/>
            <a:ext cx="205056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itchFamily="34" charset="0"/>
              </a:rPr>
              <a:t> ■ </a:t>
            </a:r>
            <a:r>
              <a:rPr kumimoji="1" lang="ko-KR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itchFamily="34" charset="0"/>
              </a:rPr>
              <a:t>전형 절차 및 접수 방법</a:t>
            </a:r>
            <a:endParaRPr kumimoji="1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404664" y="4263676"/>
            <a:ext cx="6480720" cy="2252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1100" dirty="0"/>
              <a:t>제출 기한 </a:t>
            </a:r>
            <a:r>
              <a:rPr lang="en-US" altLang="ko-KR" sz="1100" dirty="0"/>
              <a:t>: </a:t>
            </a:r>
            <a:r>
              <a:rPr lang="en-US" altLang="ko-KR" sz="1100" b="1" u="sng" dirty="0">
                <a:solidFill>
                  <a:srgbClr val="0000FF"/>
                </a:solidFill>
              </a:rPr>
              <a:t>2021</a:t>
            </a:r>
            <a:r>
              <a:rPr lang="ko-KR" altLang="en-US" sz="1100" b="1" u="sng" dirty="0">
                <a:solidFill>
                  <a:srgbClr val="0000FF"/>
                </a:solidFill>
              </a:rPr>
              <a:t>년 </a:t>
            </a:r>
            <a:r>
              <a:rPr lang="en-US" altLang="ko-KR" sz="1100" b="1" u="sng" dirty="0">
                <a:solidFill>
                  <a:srgbClr val="0000FF"/>
                </a:solidFill>
              </a:rPr>
              <a:t>8</a:t>
            </a:r>
            <a:r>
              <a:rPr lang="ko-KR" altLang="en-US" sz="1100" b="1" u="sng" dirty="0">
                <a:solidFill>
                  <a:srgbClr val="0000FF"/>
                </a:solidFill>
              </a:rPr>
              <a:t>월 </a:t>
            </a:r>
            <a:r>
              <a:rPr lang="en-US" altLang="ko-KR" sz="1100" b="1" u="sng" dirty="0">
                <a:solidFill>
                  <a:srgbClr val="0000FF"/>
                </a:solidFill>
              </a:rPr>
              <a:t>18</a:t>
            </a:r>
            <a:r>
              <a:rPr lang="ko-KR" altLang="en-US" sz="1100" b="1" u="sng" dirty="0">
                <a:solidFill>
                  <a:srgbClr val="0000FF"/>
                </a:solidFill>
              </a:rPr>
              <a:t>일 </a:t>
            </a:r>
            <a:r>
              <a:rPr lang="en-US" altLang="ko-KR" sz="1100" b="1" u="sng" dirty="0">
                <a:solidFill>
                  <a:srgbClr val="0000FF"/>
                </a:solidFill>
              </a:rPr>
              <a:t>~ </a:t>
            </a:r>
            <a:r>
              <a:rPr lang="ko-KR" altLang="en-US" sz="1100" b="1" u="sng" dirty="0">
                <a:solidFill>
                  <a:srgbClr val="0000FF"/>
                </a:solidFill>
              </a:rPr>
              <a:t>채용 시</a:t>
            </a:r>
            <a:r>
              <a:rPr lang="en-US" altLang="ko-KR" sz="1100" b="1" u="sng" dirty="0">
                <a:solidFill>
                  <a:srgbClr val="0000FF"/>
                </a:solidFill>
              </a:rPr>
              <a:t> </a:t>
            </a:r>
            <a:r>
              <a:rPr lang="ko-KR" altLang="en-US" sz="1100" b="1" u="sng" dirty="0">
                <a:solidFill>
                  <a:srgbClr val="0000FF"/>
                </a:solidFill>
              </a:rPr>
              <a:t>마감</a:t>
            </a:r>
            <a:endParaRPr lang="en-US" altLang="ko-KR" sz="1100" b="1" u="sng" dirty="0">
              <a:solidFill>
                <a:srgbClr val="0000FF"/>
              </a:solidFill>
            </a:endParaRP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1100" dirty="0"/>
              <a:t>접수 방법 </a:t>
            </a:r>
            <a:r>
              <a:rPr lang="en-US" altLang="ko-KR" sz="1100" dirty="0"/>
              <a:t>: </a:t>
            </a:r>
            <a:r>
              <a:rPr lang="ko-KR" altLang="en-US" sz="1100" dirty="0"/>
              <a:t>당사 지원서 양식 다운로드 후 이메일 송부 </a:t>
            </a:r>
            <a:r>
              <a:rPr lang="en-US" altLang="ko-KR" sz="1100" dirty="0"/>
              <a:t>(cotem@cotemkorea.com)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1100" dirty="0"/>
              <a:t>제출 서류 </a:t>
            </a:r>
            <a:r>
              <a:rPr lang="en-US" altLang="ko-KR" sz="1100" dirty="0"/>
              <a:t>: </a:t>
            </a:r>
            <a:r>
              <a:rPr lang="ko-KR" altLang="en-US" sz="1100" dirty="0"/>
              <a:t>이력서</a:t>
            </a:r>
            <a:r>
              <a:rPr lang="en-US" altLang="ko-KR" sz="1100" dirty="0"/>
              <a:t>, </a:t>
            </a:r>
            <a:r>
              <a:rPr lang="ko-KR" altLang="en-US" sz="1100" dirty="0"/>
              <a:t>자기소개서</a:t>
            </a:r>
            <a:r>
              <a:rPr lang="en-US" altLang="ko-KR" sz="1100" dirty="0"/>
              <a:t>, </a:t>
            </a:r>
            <a:r>
              <a:rPr lang="ko-KR" altLang="en-US" sz="1100" dirty="0"/>
              <a:t>경력기술서 </a:t>
            </a:r>
            <a:r>
              <a:rPr lang="en-US" altLang="ko-KR" sz="1100" dirty="0"/>
              <a:t>(</a:t>
            </a:r>
            <a:r>
              <a:rPr lang="ko-KR" altLang="en-US" sz="1100" dirty="0"/>
              <a:t>해당자</a:t>
            </a:r>
            <a:r>
              <a:rPr lang="en-US" altLang="ko-KR" sz="1100" dirty="0"/>
              <a:t>)</a:t>
            </a:r>
            <a:br>
              <a:rPr lang="en-US" altLang="ko-KR" sz="1100" dirty="0"/>
            </a:br>
            <a:r>
              <a:rPr lang="en-US" altLang="ko-KR" sz="1000" dirty="0"/>
              <a:t>- </a:t>
            </a:r>
            <a:r>
              <a:rPr lang="ko-KR" altLang="en-US" sz="1000" dirty="0"/>
              <a:t>제출된 서류는 반환하지 않습니다</a:t>
            </a:r>
            <a:r>
              <a:rPr lang="en-US" altLang="ko-KR" sz="1000" dirty="0"/>
              <a:t>.</a:t>
            </a:r>
            <a:br>
              <a:rPr lang="en-US" altLang="ko-KR" sz="1000" dirty="0"/>
            </a:br>
            <a:r>
              <a:rPr lang="en-US" altLang="ko-KR" sz="1000" dirty="0"/>
              <a:t>- </a:t>
            </a:r>
            <a:r>
              <a:rPr lang="ko-KR" altLang="en-US" sz="1000" dirty="0"/>
              <a:t>당사 이력서 양식 외에 자유 양식 이력서도 가능하나</a:t>
            </a:r>
            <a:r>
              <a:rPr lang="en-US" altLang="ko-KR" sz="1000" dirty="0"/>
              <a:t>, </a:t>
            </a:r>
            <a:r>
              <a:rPr lang="ko-KR" altLang="en-US" sz="1000" dirty="0"/>
              <a:t>면접대상자로 선정될 시</a:t>
            </a:r>
            <a:r>
              <a:rPr lang="en-US" altLang="ko-KR" sz="1000" dirty="0"/>
              <a:t>, </a:t>
            </a:r>
            <a:r>
              <a:rPr lang="ko-KR" altLang="en-US" sz="1000" dirty="0"/>
              <a:t>자사 양식에 맞춰 이력서를 재 작성 해주셔야 합니다</a:t>
            </a:r>
            <a:r>
              <a:rPr lang="en-US" altLang="ko-KR" sz="1000" dirty="0"/>
              <a:t>.</a:t>
            </a:r>
            <a:br>
              <a:rPr lang="en-US" altLang="ko-KR" sz="1000" dirty="0"/>
            </a:br>
            <a:r>
              <a:rPr lang="en-US" altLang="ko-KR" sz="1000" dirty="0"/>
              <a:t>- </a:t>
            </a:r>
            <a:r>
              <a:rPr lang="ko-KR" altLang="ko-KR" sz="1000" b="1" dirty="0"/>
              <a:t>지원 파일 명</a:t>
            </a:r>
            <a:r>
              <a:rPr lang="en-US" altLang="ko-KR" sz="1000" b="1" dirty="0"/>
              <a:t> : "</a:t>
            </a:r>
            <a:r>
              <a:rPr lang="ko-KR" altLang="ko-KR" sz="1000" b="1" dirty="0"/>
              <a:t>날짜</a:t>
            </a:r>
            <a:r>
              <a:rPr lang="en-US" altLang="ko-KR" sz="1000" b="1" dirty="0"/>
              <a:t>_</a:t>
            </a:r>
            <a:r>
              <a:rPr lang="ko-KR" altLang="ko-KR" sz="1000" b="1" dirty="0"/>
              <a:t>신입</a:t>
            </a:r>
            <a:r>
              <a:rPr lang="en-US" altLang="ko-KR" sz="1000" b="1" dirty="0"/>
              <a:t>/</a:t>
            </a:r>
            <a:r>
              <a:rPr lang="ko-KR" altLang="ko-KR" sz="1000" b="1" dirty="0"/>
              <a:t>경력</a:t>
            </a:r>
            <a:r>
              <a:rPr lang="en-US" altLang="ko-KR" sz="1000" b="1" dirty="0"/>
              <a:t>_</a:t>
            </a:r>
            <a:r>
              <a:rPr lang="ko-KR" altLang="ko-KR" sz="1000" b="1" dirty="0"/>
              <a:t>지원부문</a:t>
            </a:r>
            <a:r>
              <a:rPr lang="en-US" altLang="ko-KR" sz="1000" b="1" dirty="0"/>
              <a:t>_</a:t>
            </a:r>
            <a:r>
              <a:rPr lang="ko-KR" altLang="ko-KR" sz="1000" b="1" dirty="0"/>
              <a:t>이름</a:t>
            </a:r>
            <a:r>
              <a:rPr lang="en-US" altLang="ko-KR" sz="1000" b="1" dirty="0"/>
              <a:t>" (</a:t>
            </a:r>
            <a:r>
              <a:rPr lang="ko-KR" altLang="ko-KR" sz="1000" b="1" dirty="0"/>
              <a:t>예</a:t>
            </a:r>
            <a:r>
              <a:rPr lang="en-US" altLang="ko-KR" sz="1000" b="1" dirty="0"/>
              <a:t>:20190101_</a:t>
            </a:r>
            <a:r>
              <a:rPr lang="ko-KR" altLang="ko-KR" sz="1000" b="1" dirty="0"/>
              <a:t>신입</a:t>
            </a:r>
            <a:r>
              <a:rPr lang="en-US" altLang="ko-KR" sz="1000" b="1" dirty="0"/>
              <a:t>_</a:t>
            </a:r>
            <a:r>
              <a:rPr lang="ko-KR" altLang="en-US" sz="1000" b="1" dirty="0"/>
              <a:t>경영지원</a:t>
            </a:r>
            <a:r>
              <a:rPr lang="en-US" altLang="ko-KR" sz="1000" b="1" dirty="0"/>
              <a:t>_</a:t>
            </a:r>
            <a:r>
              <a:rPr lang="ko-KR" altLang="ko-KR" sz="1000" b="1" dirty="0"/>
              <a:t>홍길동</a:t>
            </a:r>
            <a:r>
              <a:rPr lang="en-US" altLang="ko-KR" sz="1000" b="1" dirty="0"/>
              <a:t>)</a:t>
            </a:r>
            <a:endParaRPr lang="en-US" altLang="ko-KR" sz="1000" dirty="0"/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1100" dirty="0"/>
              <a:t>합격자에 한해 개별통보 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1100" dirty="0"/>
              <a:t>수시 면접 진행 가능하며</a:t>
            </a:r>
            <a:r>
              <a:rPr lang="en-US" altLang="ko-KR" sz="1100" dirty="0"/>
              <a:t>, </a:t>
            </a:r>
            <a:r>
              <a:rPr lang="ko-KR" altLang="en-US" sz="1100" dirty="0"/>
              <a:t>조기 마감 가능성 있습니다</a:t>
            </a:r>
            <a:r>
              <a:rPr lang="en-US" altLang="ko-KR" sz="1100" dirty="0"/>
              <a:t>.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996860" y="2811259"/>
            <a:ext cx="4598711" cy="1343723"/>
            <a:chOff x="996860" y="2159574"/>
            <a:chExt cx="4598711" cy="1343723"/>
          </a:xfrm>
        </p:grpSpPr>
        <p:sp>
          <p:nvSpPr>
            <p:cNvPr id="21" name="타원 20"/>
            <p:cNvSpPr/>
            <p:nvPr/>
          </p:nvSpPr>
          <p:spPr>
            <a:xfrm>
              <a:off x="996860" y="2171149"/>
              <a:ext cx="1296144" cy="133214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>
              <a:bevelT/>
              <a:extrusionClr>
                <a:schemeClr val="bg1">
                  <a:lumMod val="85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b="1" spc="-1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  서류</a:t>
              </a:r>
              <a:endParaRPr lang="en-US" altLang="ko-KR" sz="1600" b="1" spc="-1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ko-KR" altLang="en-US" sz="1600" b="1" spc="-1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  전형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087998" y="2421725"/>
              <a:ext cx="487634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ko-KR" sz="4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서울남산 장체EB" panose="02020603020101020101" pitchFamily="18" charset="-127"/>
                  <a:ea typeface="서울남산 장체EB" panose="02020603020101020101" pitchFamily="18" charset="-127"/>
                </a:rPr>
                <a:t>1</a:t>
              </a:r>
              <a:endParaRPr lang="ko-KR" altLang="en-US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서울남산 장체EB" panose="02020603020101020101" pitchFamily="18" charset="-127"/>
                <a:ea typeface="서울남산 장체EB" panose="02020603020101020101" pitchFamily="18" charset="-127"/>
              </a:endParaRPr>
            </a:p>
          </p:txBody>
        </p:sp>
        <p:sp>
          <p:nvSpPr>
            <p:cNvPr id="30" name="타원 29"/>
            <p:cNvSpPr/>
            <p:nvPr/>
          </p:nvSpPr>
          <p:spPr>
            <a:xfrm>
              <a:off x="2659719" y="2171149"/>
              <a:ext cx="1296144" cy="133214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>
              <a:bevelT/>
              <a:extrusionClr>
                <a:schemeClr val="bg1">
                  <a:lumMod val="85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b="1" spc="-1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  면접</a:t>
              </a:r>
              <a:endParaRPr lang="en-US" altLang="ko-KR" sz="1600" b="1" spc="-1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ko-KR" altLang="en-US" sz="1600" b="1" spc="-1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  진행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750857" y="2421725"/>
              <a:ext cx="487634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ko-KR" sz="4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서울남산 장체EB" panose="02020603020101020101" pitchFamily="18" charset="-127"/>
                  <a:ea typeface="서울남산 장체EB" panose="02020603020101020101" pitchFamily="18" charset="-127"/>
                </a:rPr>
                <a:t>2</a:t>
              </a:r>
              <a:endParaRPr lang="ko-KR" altLang="en-US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서울남산 장체EB" panose="02020603020101020101" pitchFamily="18" charset="-127"/>
                <a:ea typeface="서울남산 장체EB" panose="02020603020101020101" pitchFamily="18" charset="-127"/>
              </a:endParaRPr>
            </a:p>
          </p:txBody>
        </p:sp>
        <p:sp>
          <p:nvSpPr>
            <p:cNvPr id="32" name="타원 31"/>
            <p:cNvSpPr/>
            <p:nvPr/>
          </p:nvSpPr>
          <p:spPr>
            <a:xfrm>
              <a:off x="4299427" y="2159574"/>
              <a:ext cx="1296144" cy="133214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>
              <a:bevelT/>
              <a:extrusionClr>
                <a:schemeClr val="bg1">
                  <a:lumMod val="85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b="1" spc="-1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  최종</a:t>
              </a:r>
              <a:endParaRPr lang="en-US" altLang="ko-KR" sz="1600" b="1" spc="-1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ko-KR" altLang="en-US" sz="1600" b="1" spc="-1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  합격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390565" y="2410150"/>
              <a:ext cx="487634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ko-KR" sz="4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서울남산 장체EB" panose="02020603020101020101" pitchFamily="18" charset="-127"/>
                  <a:ea typeface="서울남산 장체EB" panose="02020603020101020101" pitchFamily="18" charset="-127"/>
                </a:rPr>
                <a:t>3</a:t>
              </a:r>
              <a:endParaRPr lang="ko-KR" altLang="en-US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서울남산 장체EB" panose="02020603020101020101" pitchFamily="18" charset="-127"/>
                <a:ea typeface="서울남산 장체EB" panose="02020603020101020101" pitchFamily="18" charset="-127"/>
              </a:endParaRPr>
            </a:p>
          </p:txBody>
        </p:sp>
      </p:grpSp>
      <p:grpSp>
        <p:nvGrpSpPr>
          <p:cNvPr id="41" name="그룹 40"/>
          <p:cNvGrpSpPr/>
          <p:nvPr/>
        </p:nvGrpSpPr>
        <p:grpSpPr>
          <a:xfrm>
            <a:off x="291509" y="6915555"/>
            <a:ext cx="6593875" cy="1454388"/>
            <a:chOff x="291509" y="6915555"/>
            <a:chExt cx="6593875" cy="1454388"/>
          </a:xfrm>
        </p:grpSpPr>
        <p:sp>
          <p:nvSpPr>
            <p:cNvPr id="16" name="직사각형 15"/>
            <p:cNvSpPr/>
            <p:nvPr/>
          </p:nvSpPr>
          <p:spPr>
            <a:xfrm>
              <a:off x="404664" y="7261947"/>
              <a:ext cx="6480720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ko-KR" altLang="ko-KR" sz="1100" dirty="0"/>
                <a:t>적격자가 있을 시 수시 면접으로 조기 채용 할 수 있습니다</a:t>
              </a:r>
              <a:r>
                <a:rPr lang="en-US" altLang="ko-KR" sz="1100" dirty="0"/>
                <a:t>.</a:t>
              </a:r>
            </a:p>
            <a:p>
              <a:pPr marL="171450" indent="-171450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ko-KR" altLang="ko-KR" sz="1100" dirty="0" err="1"/>
                <a:t>전형별</a:t>
              </a:r>
              <a:r>
                <a:rPr lang="ko-KR" altLang="ko-KR" sz="1100" dirty="0"/>
                <a:t> 합격자 발표는 개별 연락 드립니다</a:t>
              </a:r>
              <a:r>
                <a:rPr lang="en-US" altLang="ko-KR" sz="1100" dirty="0"/>
                <a:t>. (</a:t>
              </a:r>
              <a:r>
                <a:rPr lang="ko-KR" altLang="ko-KR" sz="1100" dirty="0"/>
                <a:t>불합격자에 대한 연락은 별도로 진행하지 않습니다</a:t>
              </a:r>
              <a:r>
                <a:rPr lang="en-US" altLang="ko-KR" sz="1100" dirty="0"/>
                <a:t>.</a:t>
              </a:r>
            </a:p>
            <a:p>
              <a:pPr marL="171450" indent="-171450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ko-KR" altLang="ko-KR" sz="1100" dirty="0"/>
                <a:t>회사 소개에 대한 간략한 사항은 당사 홈페이지 </a:t>
              </a:r>
              <a:r>
                <a:rPr lang="en-US" altLang="ko-KR" sz="1100" u="sng" dirty="0">
                  <a:hlinkClick r:id="rId2"/>
                </a:rPr>
                <a:t>www.cotemkorea.com</a:t>
              </a:r>
              <a:r>
                <a:rPr lang="en-US" altLang="ko-KR" sz="1100" dirty="0"/>
                <a:t> </a:t>
              </a:r>
              <a:r>
                <a:rPr lang="ko-KR" altLang="ko-KR" sz="1100" dirty="0"/>
                <a:t>혹은 </a:t>
              </a:r>
              <a:br>
                <a:rPr lang="en-US" altLang="ko-KR" sz="1100" dirty="0"/>
              </a:br>
              <a:r>
                <a:rPr lang="ko-KR" altLang="ko-KR" sz="1100" dirty="0" err="1"/>
                <a:t>블로그</a:t>
              </a:r>
              <a:r>
                <a:rPr lang="ko-KR" altLang="ko-KR" sz="1100" dirty="0"/>
                <a:t> </a:t>
              </a:r>
              <a:r>
                <a:rPr lang="en-US" altLang="ko-KR" sz="1100" u="sng" dirty="0"/>
                <a:t>blog.naver.com/</a:t>
              </a:r>
              <a:r>
                <a:rPr lang="en-US" altLang="ko-KR" sz="1100" u="sng" dirty="0" err="1"/>
                <a:t>cotemkorea</a:t>
              </a:r>
              <a:r>
                <a:rPr lang="ko-KR" altLang="ko-KR" sz="1100" dirty="0"/>
                <a:t>를 확인하여 주시기 바랍니다</a:t>
              </a:r>
              <a:r>
                <a:rPr lang="en-US" altLang="ko-KR" sz="1100" dirty="0"/>
                <a:t>.</a:t>
              </a:r>
              <a:endParaRPr lang="ko-KR" altLang="ko-KR" sz="1100" dirty="0"/>
            </a:p>
          </p:txBody>
        </p:sp>
        <p:sp>
          <p:nvSpPr>
            <p:cNvPr id="38" name="Rectangle 1"/>
            <p:cNvSpPr>
              <a:spLocks noChangeArrowheads="1"/>
            </p:cNvSpPr>
            <p:nvPr/>
          </p:nvSpPr>
          <p:spPr bwMode="auto">
            <a:xfrm>
              <a:off x="291509" y="6915555"/>
              <a:ext cx="75533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ea"/>
                  <a:cs typeface="Arial" pitchFamily="34" charset="0"/>
                </a:rPr>
                <a:t> ■ </a:t>
              </a:r>
              <a:r>
                <a:rPr kumimoji="1" lang="ko-KR" altLang="en-US" sz="1200" b="1" dirty="0">
                  <a:solidFill>
                    <a:srgbClr val="000000"/>
                  </a:solidFill>
                  <a:latin typeface="+mn-ea"/>
                  <a:cs typeface="Arial" pitchFamily="34" charset="0"/>
                </a:rPr>
                <a:t>기타</a:t>
              </a:r>
              <a:endParaRPr kumimoji="1" lang="ko-KR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3707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425</Words>
  <Application>Microsoft Office PowerPoint</Application>
  <PresentationFormat>화면 슬라이드 쇼(4:3)</PresentationFormat>
  <Paragraphs>59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맑은 고딕</vt:lpstr>
      <vt:lpstr>서울남산 장체EB</vt:lpstr>
      <vt:lpstr>Arial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경영지원팀 권오중</cp:lastModifiedBy>
  <cp:revision>21</cp:revision>
  <dcterms:created xsi:type="dcterms:W3CDTF">2018-10-04T00:12:12Z</dcterms:created>
  <dcterms:modified xsi:type="dcterms:W3CDTF">2021-08-17T08:35:01Z</dcterms:modified>
</cp:coreProperties>
</file>