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906000" cy="6858000" type="A4"/>
  <p:notesSz cx="10018713" cy="6888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C60F1-01AD-47AD-8E8C-D995D8F4C98B}" type="datetimeFigureOut">
              <a:rPr lang="ko-KR" altLang="en-US" smtClean="0"/>
              <a:t>2021-12-01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164-AB19-488F-B115-762DB04814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95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C60F1-01AD-47AD-8E8C-D995D8F4C98B}" type="datetimeFigureOut">
              <a:rPr lang="ko-KR" altLang="en-US" smtClean="0"/>
              <a:t>2021-12-01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164-AB19-488F-B115-762DB04814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687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C60F1-01AD-47AD-8E8C-D995D8F4C98B}" type="datetimeFigureOut">
              <a:rPr lang="ko-KR" altLang="en-US" smtClean="0"/>
              <a:t>2021-12-01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164-AB19-488F-B115-762DB04814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383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C60F1-01AD-47AD-8E8C-D995D8F4C98B}" type="datetimeFigureOut">
              <a:rPr lang="ko-KR" altLang="en-US" smtClean="0"/>
              <a:t>2021-12-01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164-AB19-488F-B115-762DB04814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0956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C60F1-01AD-47AD-8E8C-D995D8F4C98B}" type="datetimeFigureOut">
              <a:rPr lang="ko-KR" altLang="en-US" smtClean="0"/>
              <a:t>2021-12-01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164-AB19-488F-B115-762DB04814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64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C60F1-01AD-47AD-8E8C-D995D8F4C98B}" type="datetimeFigureOut">
              <a:rPr lang="ko-KR" altLang="en-US" smtClean="0"/>
              <a:t>2021-12-01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164-AB19-488F-B115-762DB04814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829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C60F1-01AD-47AD-8E8C-D995D8F4C98B}" type="datetimeFigureOut">
              <a:rPr lang="ko-KR" altLang="en-US" smtClean="0"/>
              <a:t>2021-12-01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164-AB19-488F-B115-762DB04814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396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C60F1-01AD-47AD-8E8C-D995D8F4C98B}" type="datetimeFigureOut">
              <a:rPr lang="ko-KR" altLang="en-US" smtClean="0"/>
              <a:t>2021-12-01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164-AB19-488F-B115-762DB04814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054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C60F1-01AD-47AD-8E8C-D995D8F4C98B}" type="datetimeFigureOut">
              <a:rPr lang="ko-KR" altLang="en-US" smtClean="0"/>
              <a:t>2021-12-01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164-AB19-488F-B115-762DB04814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847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C60F1-01AD-47AD-8E8C-D995D8F4C98B}" type="datetimeFigureOut">
              <a:rPr lang="ko-KR" altLang="en-US" smtClean="0"/>
              <a:t>2021-12-01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164-AB19-488F-B115-762DB04814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4206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C60F1-01AD-47AD-8E8C-D995D8F4C98B}" type="datetimeFigureOut">
              <a:rPr lang="ko-KR" altLang="en-US" smtClean="0"/>
              <a:t>2021-12-01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164-AB19-488F-B115-762DB04814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648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C60F1-01AD-47AD-8E8C-D995D8F4C98B}" type="datetimeFigureOut">
              <a:rPr lang="ko-KR" altLang="en-US" smtClean="0"/>
              <a:t>2021-12-01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BD164-AB19-488F-B115-762DB04814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067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3.jp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2.jpg"/><Relationship Id="rId2" Type="http://schemas.openxmlformats.org/officeDocument/2006/relationships/image" Target="../media/image18.png"/><Relationship Id="rId16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9.png"/><Relationship Id="rId7" Type="http://schemas.openxmlformats.org/officeDocument/2006/relationships/image" Target="../media/image3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C5AC921-81C2-4E5B-A59A-5F7C15B93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691" y="1274674"/>
            <a:ext cx="1113595" cy="4525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5CD451-8D38-49F8-84F5-6C8057232D93}"/>
              </a:ext>
            </a:extLst>
          </p:cNvPr>
          <p:cNvSpPr txBox="1"/>
          <p:nvPr/>
        </p:nvSpPr>
        <p:spPr>
          <a:xfrm>
            <a:off x="2477001" y="2323750"/>
            <a:ext cx="49519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2020</a:t>
            </a:r>
            <a:r>
              <a: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년 회사 소개서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51792A-3E87-43C7-A81C-D234A07EA40B}"/>
              </a:ext>
            </a:extLst>
          </p:cNvPr>
          <p:cNvSpPr txBox="1"/>
          <p:nvPr/>
        </p:nvSpPr>
        <p:spPr>
          <a:xfrm>
            <a:off x="4093370" y="461394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2021.01.01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735BA-023F-4986-93A8-985D0F1B478E}"/>
              </a:ext>
            </a:extLst>
          </p:cNvPr>
          <p:cNvSpPr txBox="1"/>
          <p:nvPr/>
        </p:nvSpPr>
        <p:spPr>
          <a:xfrm>
            <a:off x="3580409" y="551995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㈜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비앤디인터내셔널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76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3D6E599D-866F-43C9-BAE6-B1AD613EA6E3}"/>
              </a:ext>
            </a:extLst>
          </p:cNvPr>
          <p:cNvSpPr txBox="1"/>
          <p:nvPr/>
        </p:nvSpPr>
        <p:spPr>
          <a:xfrm>
            <a:off x="399597" y="513322"/>
            <a:ext cx="2053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함초롬돋움" panose="020B0604000101010101" pitchFamily="50" charset="-127"/>
              </a:rPr>
              <a:t>7. 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함초롬돋움" panose="020B0604000101010101" pitchFamily="50" charset="-127"/>
              </a:rPr>
              <a:t>사업장 전경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2626B25-D838-4173-AAC5-20894BC7D3BD}"/>
              </a:ext>
            </a:extLst>
          </p:cNvPr>
          <p:cNvSpPr/>
          <p:nvPr/>
        </p:nvSpPr>
        <p:spPr>
          <a:xfrm>
            <a:off x="1411043" y="1066800"/>
            <a:ext cx="7477771" cy="542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57ED70E-344A-4D3C-B439-269E4A7459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815" y="1096638"/>
            <a:ext cx="3513507" cy="245477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8318009-B1A9-44D1-8391-D645E7F8F5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309" y="1096638"/>
            <a:ext cx="3705240" cy="247016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4FF186-4EA3-4584-BFBD-FAC1ED2E3F8A}"/>
              </a:ext>
            </a:extLst>
          </p:cNvPr>
          <p:cNvSpPr txBox="1"/>
          <p:nvPr/>
        </p:nvSpPr>
        <p:spPr>
          <a:xfrm>
            <a:off x="2509766" y="3643059"/>
            <a:ext cx="1585606" cy="25391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       </a:t>
            </a:r>
            <a:r>
              <a:rPr lang="ko-KR" altLang="en-US" sz="1050" b="1" dirty="0">
                <a:latin typeface="맑은 고딕" pitchFamily="50" charset="-127"/>
                <a:ea typeface="맑은 고딕" pitchFamily="50" charset="-127"/>
              </a:rPr>
              <a:t>물류창고 내부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B80FDC-8F16-4AF5-9E20-9C7685C04FF3}"/>
              </a:ext>
            </a:extLst>
          </p:cNvPr>
          <p:cNvSpPr txBox="1"/>
          <p:nvPr/>
        </p:nvSpPr>
        <p:spPr>
          <a:xfrm>
            <a:off x="6452442" y="3635197"/>
            <a:ext cx="1585606" cy="26161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ko-KR" altLang="en-US" sz="1050" b="1" dirty="0">
                <a:latin typeface="맑은 고딕" pitchFamily="50" charset="-127"/>
                <a:ea typeface="맑은 고딕" pitchFamily="50" charset="-127"/>
              </a:rPr>
              <a:t>물류창고 내부 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FB56792-20CB-4911-A8CF-EFF8DCFCEB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355" y="3980596"/>
            <a:ext cx="3560662" cy="218108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6BA9F25-DB39-4535-A22D-3502C2895B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364" y="3980596"/>
            <a:ext cx="3498958" cy="21816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61D735-BA77-4408-BFB4-5A203C1020F8}"/>
              </a:ext>
            </a:extLst>
          </p:cNvPr>
          <p:cNvSpPr txBox="1"/>
          <p:nvPr/>
        </p:nvSpPr>
        <p:spPr>
          <a:xfrm>
            <a:off x="2889686" y="6299636"/>
            <a:ext cx="1585606" cy="26161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ko-KR" altLang="en-US" sz="1050" b="1" dirty="0">
                <a:latin typeface="맑은 고딕" pitchFamily="50" charset="-127"/>
                <a:ea typeface="맑은 고딕" pitchFamily="50" charset="-127"/>
              </a:rPr>
              <a:t>물류창고 외부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DF7444-98AE-470F-AE0B-72509FFD7CAE}"/>
              </a:ext>
            </a:extLst>
          </p:cNvPr>
          <p:cNvSpPr txBox="1"/>
          <p:nvPr/>
        </p:nvSpPr>
        <p:spPr>
          <a:xfrm>
            <a:off x="6553110" y="6277565"/>
            <a:ext cx="1585606" cy="26161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ko-KR" altLang="en-US" sz="1050" b="1" dirty="0">
                <a:latin typeface="맑은 고딕" pitchFamily="50" charset="-127"/>
                <a:ea typeface="맑은 고딕" pitchFamily="50" charset="-127"/>
              </a:rPr>
              <a:t>물류창고 외부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F7ABF360-E42D-4410-BD41-96F4ED637C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6961" y="137106"/>
            <a:ext cx="581325" cy="236260"/>
          </a:xfrm>
          <a:prstGeom prst="rect">
            <a:avLst/>
          </a:prstGeom>
        </p:spPr>
      </p:pic>
      <p:sp>
        <p:nvSpPr>
          <p:cNvPr id="15" name="object 99">
            <a:extLst>
              <a:ext uri="{FF2B5EF4-FFF2-40B4-BE49-F238E27FC236}">
                <a16:creationId xmlns:a16="http://schemas.microsoft.com/office/drawing/2014/main" id="{4FDB26D4-4570-4FA8-9FF5-F94425FBEDD0}"/>
              </a:ext>
            </a:extLst>
          </p:cNvPr>
          <p:cNvSpPr txBox="1"/>
          <p:nvPr/>
        </p:nvSpPr>
        <p:spPr>
          <a:xfrm>
            <a:off x="9320169" y="6601025"/>
            <a:ext cx="47749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en-US" altLang="ko-KR" sz="1100" dirty="0">
                <a:solidFill>
                  <a:srgbClr val="7E7E7E"/>
                </a:solidFill>
                <a:latin typeface="Arial"/>
                <a:cs typeface="Arial"/>
              </a:rPr>
              <a:t>10</a:t>
            </a:r>
            <a:r>
              <a:rPr sz="1100" dirty="0">
                <a:solidFill>
                  <a:srgbClr val="7E7E7E"/>
                </a:solidFill>
                <a:latin typeface="Arial"/>
                <a:cs typeface="Arial"/>
              </a:rPr>
              <a:t>/</a:t>
            </a:r>
            <a:r>
              <a:rPr lang="en-US" altLang="ko-KR" sz="1100" dirty="0">
                <a:solidFill>
                  <a:srgbClr val="7E7E7E"/>
                </a:solidFill>
                <a:latin typeface="Arial"/>
                <a:cs typeface="Arial"/>
              </a:rPr>
              <a:t>10</a:t>
            </a:r>
            <a:endParaRPr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0675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F7ABF360-E42D-4410-BD41-96F4ED637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6961" y="137106"/>
            <a:ext cx="581325" cy="236260"/>
          </a:xfrm>
          <a:prstGeom prst="rect">
            <a:avLst/>
          </a:prstGeom>
        </p:spPr>
      </p:pic>
      <p:sp>
        <p:nvSpPr>
          <p:cNvPr id="15" name="object 3">
            <a:extLst>
              <a:ext uri="{FF2B5EF4-FFF2-40B4-BE49-F238E27FC236}">
                <a16:creationId xmlns:a16="http://schemas.microsoft.com/office/drawing/2014/main" id="{94B49EC9-4B5A-4559-98EB-A405488652C8}"/>
              </a:ext>
            </a:extLst>
          </p:cNvPr>
          <p:cNvSpPr/>
          <p:nvPr/>
        </p:nvSpPr>
        <p:spPr>
          <a:xfrm>
            <a:off x="334492" y="2778379"/>
            <a:ext cx="9302623" cy="1365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0D5139-76D4-45D3-9D34-200005B511E3}"/>
              </a:ext>
            </a:extLst>
          </p:cNvPr>
          <p:cNvSpPr txBox="1"/>
          <p:nvPr/>
        </p:nvSpPr>
        <p:spPr>
          <a:xfrm>
            <a:off x="1843815" y="3198167"/>
            <a:ext cx="6218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고객과 함께 성장할 수 있는 기업이 되겠습니다</a:t>
            </a:r>
            <a:r>
              <a:rPr lang="en-US" altLang="ko-KR" sz="2400" b="1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.</a:t>
            </a:r>
            <a:endParaRPr lang="ko-KR" altLang="en-US" sz="2400" b="1" dirty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7774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C5AC921-81C2-4E5B-A59A-5F7C15B93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691" y="1274674"/>
            <a:ext cx="1113595" cy="4525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5CD451-8D38-49F8-84F5-6C8057232D93}"/>
              </a:ext>
            </a:extLst>
          </p:cNvPr>
          <p:cNvSpPr txBox="1"/>
          <p:nvPr/>
        </p:nvSpPr>
        <p:spPr>
          <a:xfrm>
            <a:off x="2477001" y="2323750"/>
            <a:ext cx="61526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2021</a:t>
            </a:r>
            <a:r>
              <a: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년 하반기 채용 공고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51792A-3E87-43C7-A81C-D234A07EA40B}"/>
              </a:ext>
            </a:extLst>
          </p:cNvPr>
          <p:cNvSpPr txBox="1"/>
          <p:nvPr/>
        </p:nvSpPr>
        <p:spPr>
          <a:xfrm>
            <a:off x="4093370" y="461394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2021.12.01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735BA-023F-4986-93A8-985D0F1B478E}"/>
              </a:ext>
            </a:extLst>
          </p:cNvPr>
          <p:cNvSpPr txBox="1"/>
          <p:nvPr/>
        </p:nvSpPr>
        <p:spPr>
          <a:xfrm>
            <a:off x="3580409" y="551995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㈜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비앤디인터내셔널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578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47C5C1-EC2D-41B3-B2FE-C0A337B55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3000" u="sng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2021</a:t>
            </a:r>
            <a:r>
              <a:rPr lang="ko-KR" altLang="en-US" sz="3000" u="sng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년 하반기 채용공고</a:t>
            </a:r>
            <a:r>
              <a:rPr lang="en-US" altLang="ko-KR" sz="3000" u="sng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(</a:t>
            </a:r>
            <a:r>
              <a:rPr lang="ko-KR" altLang="en-US" sz="3000" u="sng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사무보조</a:t>
            </a:r>
            <a:r>
              <a:rPr lang="en-US" altLang="ko-KR" sz="3000" u="sng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,</a:t>
            </a:r>
            <a:r>
              <a:rPr lang="ko-KR" altLang="en-US" sz="3000" u="sng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경영관리</a:t>
            </a:r>
            <a:r>
              <a:rPr lang="en-US" altLang="ko-KR" sz="3000" u="sng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)</a:t>
            </a:r>
            <a:endParaRPr lang="ko-KR" altLang="en-US" sz="3000" u="sng" dirty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827397-4E44-4318-AD99-A6A86F412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2625801"/>
            <a:ext cx="5711374" cy="1479637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회계관리</a:t>
            </a:r>
            <a:r>
              <a:rPr lang="en-US" altLang="ko-KR" sz="1800" dirty="0"/>
              <a:t>(</a:t>
            </a:r>
            <a:r>
              <a:rPr lang="ko-KR" altLang="en-US" sz="1800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법인카드</a:t>
            </a:r>
            <a:r>
              <a:rPr lang="en-US" altLang="ko-KR" sz="1800" dirty="0"/>
              <a:t>,</a:t>
            </a:r>
            <a:r>
              <a:rPr lang="ko-KR" altLang="en-US" sz="1800" dirty="0"/>
              <a:t>법인통장 정리</a:t>
            </a:r>
            <a:r>
              <a:rPr lang="en-US" altLang="ko-KR" sz="1800" dirty="0"/>
              <a:t>)</a:t>
            </a:r>
          </a:p>
          <a:p>
            <a:r>
              <a:rPr lang="ko-KR" altLang="en-US" sz="1800" dirty="0"/>
              <a:t>세무관리</a:t>
            </a:r>
            <a:r>
              <a:rPr lang="en-US" altLang="ko-KR" sz="1800" dirty="0"/>
              <a:t>(</a:t>
            </a:r>
            <a:r>
              <a:rPr lang="ko-KR" altLang="en-US" sz="1800" dirty="0"/>
              <a:t>세금계산서 및 부가세</a:t>
            </a:r>
            <a:r>
              <a:rPr lang="en-US" altLang="ko-KR" sz="1800" dirty="0"/>
              <a:t>,</a:t>
            </a:r>
            <a:r>
              <a:rPr lang="ko-KR" altLang="en-US" sz="1800" dirty="0"/>
              <a:t>법인세</a:t>
            </a:r>
            <a:r>
              <a:rPr lang="en-US" altLang="ko-KR" sz="1800" dirty="0"/>
              <a:t>)</a:t>
            </a:r>
          </a:p>
          <a:p>
            <a:r>
              <a:rPr lang="ko-KR" altLang="en-US" sz="1800" dirty="0"/>
              <a:t>노무관리</a:t>
            </a:r>
            <a:r>
              <a:rPr lang="en-US" altLang="ko-KR" sz="1800" dirty="0"/>
              <a:t>(4</a:t>
            </a:r>
            <a:r>
              <a:rPr lang="ko-KR" altLang="en-US" sz="1800" dirty="0" err="1"/>
              <a:t>대보험</a:t>
            </a:r>
            <a:r>
              <a:rPr lang="en-US" altLang="ko-KR" sz="1800" dirty="0"/>
              <a:t>,</a:t>
            </a:r>
            <a:r>
              <a:rPr lang="ko-KR" altLang="en-US" sz="1800" dirty="0"/>
              <a:t>연차관리</a:t>
            </a:r>
            <a:r>
              <a:rPr lang="en-US" altLang="ko-KR" sz="1800" dirty="0"/>
              <a:t>,</a:t>
            </a:r>
            <a:r>
              <a:rPr lang="ko-KR" altLang="en-US" sz="1800" dirty="0"/>
              <a:t>급여관리</a:t>
            </a:r>
            <a:r>
              <a:rPr lang="en-US" altLang="ko-KR" sz="1800" dirty="0"/>
              <a:t>)</a:t>
            </a:r>
          </a:p>
          <a:p>
            <a:endParaRPr lang="ko-KR" altLang="en-US" sz="18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13EDE79-8FD7-4AA9-923D-F9B248C35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6961" y="137106"/>
            <a:ext cx="581325" cy="2362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7B8C21-53E6-4138-B70F-82D0178922B7}"/>
              </a:ext>
            </a:extLst>
          </p:cNvPr>
          <p:cNvSpPr txBox="1"/>
          <p:nvPr/>
        </p:nvSpPr>
        <p:spPr>
          <a:xfrm>
            <a:off x="796051" y="1497411"/>
            <a:ext cx="84289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㈜</a:t>
            </a:r>
            <a:r>
              <a:rPr lang="ko-KR" altLang="en-US" dirty="0" err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비앤디인터내셔널은</a:t>
            </a:r>
            <a:r>
              <a:rPr lang="ko-KR" altLang="en-US" dirty="0"/>
              <a:t> 명절선물세트를 납품하는 </a:t>
            </a:r>
            <a:r>
              <a:rPr lang="ko-KR" altLang="en-US" dirty="0" err="1"/>
              <a:t>강소기업입니다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인근거주자 또는 관련학과</a:t>
            </a:r>
            <a:r>
              <a:rPr lang="en-US" altLang="ko-KR" dirty="0"/>
              <a:t>(</a:t>
            </a:r>
            <a:r>
              <a:rPr lang="ko-KR" altLang="en-US" dirty="0"/>
              <a:t>경영학과</a:t>
            </a:r>
            <a:r>
              <a:rPr lang="en-US" altLang="ko-KR" dirty="0"/>
              <a:t>,</a:t>
            </a:r>
            <a:r>
              <a:rPr lang="ko-KR" altLang="en-US" dirty="0"/>
              <a:t>세무회계과</a:t>
            </a:r>
            <a:r>
              <a:rPr lang="en-US" altLang="ko-KR" dirty="0"/>
              <a:t>) </a:t>
            </a:r>
            <a:r>
              <a:rPr lang="ko-KR" altLang="en-US" dirty="0"/>
              <a:t>등 젊은 인재를 구하고자 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A2F51E-230C-4C0F-9D0C-BB3FBB1C8C8D}"/>
              </a:ext>
            </a:extLst>
          </p:cNvPr>
          <p:cNvSpPr txBox="1"/>
          <p:nvPr/>
        </p:nvSpPr>
        <p:spPr>
          <a:xfrm>
            <a:off x="681038" y="2190514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※</a:t>
            </a:r>
            <a:r>
              <a:rPr lang="ko-KR" altLang="en-US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주요업무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2C33BE-5D19-44B0-ABB4-C01D32990227}"/>
              </a:ext>
            </a:extLst>
          </p:cNvPr>
          <p:cNvSpPr txBox="1"/>
          <p:nvPr/>
        </p:nvSpPr>
        <p:spPr>
          <a:xfrm>
            <a:off x="681038" y="3782272"/>
            <a:ext cx="1292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※</a:t>
            </a:r>
            <a:r>
              <a:rPr lang="ko-KR" altLang="en-US" dirty="0"/>
              <a:t>복리후생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8E7ACD72-1D94-4629-8C3B-CE30B07BE2D7}"/>
              </a:ext>
            </a:extLst>
          </p:cNvPr>
          <p:cNvSpPr txBox="1">
            <a:spLocks/>
          </p:cNvSpPr>
          <p:nvPr/>
        </p:nvSpPr>
        <p:spPr>
          <a:xfrm>
            <a:off x="681038" y="4171393"/>
            <a:ext cx="5711374" cy="147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/>
              <a:t>중식제공</a:t>
            </a:r>
            <a:endParaRPr lang="en-US" altLang="ko-KR" sz="1800" dirty="0"/>
          </a:p>
          <a:p>
            <a:r>
              <a:rPr lang="ko-KR" altLang="en-US" sz="1800" dirty="0" err="1"/>
              <a:t>내일채움공제</a:t>
            </a:r>
            <a:r>
              <a:rPr lang="ko-KR" altLang="en-US" sz="1800" dirty="0"/>
              <a:t> 지원</a:t>
            </a:r>
            <a:r>
              <a:rPr lang="en-US" altLang="ko-KR" sz="1800" dirty="0"/>
              <a:t>(2</a:t>
            </a:r>
            <a:r>
              <a:rPr lang="ko-KR" altLang="en-US" sz="1800" dirty="0"/>
              <a:t>년형</a:t>
            </a:r>
            <a:r>
              <a:rPr lang="en-US" altLang="ko-KR" sz="1800" dirty="0"/>
              <a:t>)</a:t>
            </a:r>
          </a:p>
          <a:p>
            <a:r>
              <a:rPr lang="ko-KR" altLang="en-US" sz="1800" dirty="0"/>
              <a:t>청년소득세감면</a:t>
            </a:r>
            <a:r>
              <a:rPr lang="en-US" altLang="ko-KR" sz="1800" dirty="0"/>
              <a:t>90% </a:t>
            </a:r>
            <a:r>
              <a:rPr lang="ko-KR" altLang="en-US" sz="1800" dirty="0"/>
              <a:t>지원</a:t>
            </a:r>
            <a:endParaRPr lang="en-US" altLang="ko-KR" sz="1800" dirty="0"/>
          </a:p>
          <a:p>
            <a:r>
              <a:rPr lang="ko-KR" altLang="en-US" sz="1800" dirty="0" err="1"/>
              <a:t>명절귀향비</a:t>
            </a:r>
            <a:r>
              <a:rPr lang="ko-KR" altLang="en-US" sz="1800" dirty="0"/>
              <a:t> 및 선물지급</a:t>
            </a:r>
            <a:endParaRPr lang="en-US" altLang="ko-KR" sz="1800" dirty="0"/>
          </a:p>
          <a:p>
            <a:r>
              <a:rPr lang="ko-KR" altLang="en-US" sz="1800" dirty="0"/>
              <a:t>생일 케이크 및 상품권 지급</a:t>
            </a:r>
            <a:endParaRPr lang="en-US" altLang="ko-KR" sz="1800" dirty="0"/>
          </a:p>
          <a:p>
            <a:r>
              <a:rPr lang="ko-KR" altLang="en-US" sz="1800" dirty="0"/>
              <a:t>기숙사제공</a:t>
            </a:r>
            <a:r>
              <a:rPr lang="en-US" altLang="ko-KR" sz="1800" dirty="0"/>
              <a:t>(</a:t>
            </a:r>
            <a:r>
              <a:rPr lang="ko-KR" altLang="en-US" sz="1800" dirty="0"/>
              <a:t>남자만</a:t>
            </a:r>
            <a:r>
              <a:rPr lang="en-US" altLang="ko-KR" sz="1800" dirty="0"/>
              <a:t>)</a:t>
            </a:r>
          </a:p>
          <a:p>
            <a:r>
              <a:rPr lang="ko-KR" altLang="en-US" sz="1800" dirty="0"/>
              <a:t>퇴직연금</a:t>
            </a:r>
            <a:r>
              <a:rPr lang="en-US" altLang="ko-KR" sz="1800" dirty="0"/>
              <a:t>(DC</a:t>
            </a:r>
            <a:r>
              <a:rPr lang="ko-KR" altLang="en-US" sz="1800" dirty="0"/>
              <a:t>형</a:t>
            </a:r>
            <a:r>
              <a:rPr lang="en-US" altLang="ko-KR" sz="1800" dirty="0"/>
              <a:t>)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1792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A7088D8-1238-4544-83EA-AA56B416F2E3}"/>
              </a:ext>
            </a:extLst>
          </p:cNvPr>
          <p:cNvSpPr/>
          <p:nvPr/>
        </p:nvSpPr>
        <p:spPr>
          <a:xfrm>
            <a:off x="3594088" y="2736339"/>
            <a:ext cx="3343608" cy="381000"/>
          </a:xfrm>
          <a:custGeom>
            <a:avLst/>
            <a:gdLst/>
            <a:ahLst/>
            <a:cxnLst/>
            <a:rect l="l" t="t" r="r" b="b"/>
            <a:pathLst>
              <a:path w="4636770" h="381000">
                <a:moveTo>
                  <a:pt x="4636769" y="0"/>
                </a:moveTo>
                <a:lnTo>
                  <a:pt x="122681" y="0"/>
                </a:lnTo>
                <a:lnTo>
                  <a:pt x="0" y="190500"/>
                </a:lnTo>
                <a:lnTo>
                  <a:pt x="122681" y="380873"/>
                </a:lnTo>
                <a:lnTo>
                  <a:pt x="4636769" y="380873"/>
                </a:lnTo>
                <a:lnTo>
                  <a:pt x="4636769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 anchor="ctr"/>
          <a:lstStyle/>
          <a:p>
            <a:pPr algn="ctr"/>
            <a:r>
              <a:rPr lang="ko-KR" altLang="en-US" dirty="0"/>
              <a:t>업무 영역</a:t>
            </a:r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4BDCC9E-1C51-4E49-BE47-BEDC80D8D08B}"/>
              </a:ext>
            </a:extLst>
          </p:cNvPr>
          <p:cNvSpPr/>
          <p:nvPr/>
        </p:nvSpPr>
        <p:spPr>
          <a:xfrm>
            <a:off x="3594088" y="2142996"/>
            <a:ext cx="3343608" cy="381000"/>
          </a:xfrm>
          <a:custGeom>
            <a:avLst/>
            <a:gdLst/>
            <a:ahLst/>
            <a:cxnLst/>
            <a:rect l="l" t="t" r="r" b="b"/>
            <a:pathLst>
              <a:path w="4636770" h="381000">
                <a:moveTo>
                  <a:pt x="4636769" y="0"/>
                </a:moveTo>
                <a:lnTo>
                  <a:pt x="122681" y="0"/>
                </a:lnTo>
                <a:lnTo>
                  <a:pt x="0" y="190373"/>
                </a:lnTo>
                <a:lnTo>
                  <a:pt x="122681" y="380873"/>
                </a:lnTo>
                <a:lnTo>
                  <a:pt x="4636769" y="380873"/>
                </a:lnTo>
                <a:lnTo>
                  <a:pt x="4636769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 anchor="ctr"/>
          <a:lstStyle/>
          <a:p>
            <a:pPr algn="ctr"/>
            <a:r>
              <a:rPr lang="ko-KR" altLang="en-US" dirty="0"/>
              <a:t>사업 구조</a:t>
            </a:r>
            <a:endParaRPr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2BCE63B-B2BF-445B-AF3C-EB6B296C171E}"/>
              </a:ext>
            </a:extLst>
          </p:cNvPr>
          <p:cNvSpPr/>
          <p:nvPr/>
        </p:nvSpPr>
        <p:spPr>
          <a:xfrm>
            <a:off x="3594088" y="3335906"/>
            <a:ext cx="3343608" cy="381635"/>
          </a:xfrm>
          <a:custGeom>
            <a:avLst/>
            <a:gdLst/>
            <a:ahLst/>
            <a:cxnLst/>
            <a:rect l="l" t="t" r="r" b="b"/>
            <a:pathLst>
              <a:path w="4636770" h="381635">
                <a:moveTo>
                  <a:pt x="4636769" y="0"/>
                </a:moveTo>
                <a:lnTo>
                  <a:pt x="122935" y="0"/>
                </a:lnTo>
                <a:lnTo>
                  <a:pt x="0" y="190754"/>
                </a:lnTo>
                <a:lnTo>
                  <a:pt x="122935" y="381508"/>
                </a:lnTo>
                <a:lnTo>
                  <a:pt x="4636769" y="381508"/>
                </a:lnTo>
                <a:lnTo>
                  <a:pt x="4636769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 anchor="ctr"/>
          <a:lstStyle/>
          <a:p>
            <a:pPr algn="ctr"/>
            <a:r>
              <a:rPr lang="ko-KR" altLang="en-US" dirty="0"/>
              <a:t>주요 취급 품목</a:t>
            </a:r>
            <a:endParaRPr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10E771E-C936-4656-A64B-674377A3009B}"/>
              </a:ext>
            </a:extLst>
          </p:cNvPr>
          <p:cNvSpPr/>
          <p:nvPr/>
        </p:nvSpPr>
        <p:spPr>
          <a:xfrm>
            <a:off x="3594088" y="3927600"/>
            <a:ext cx="3343608" cy="381635"/>
          </a:xfrm>
          <a:custGeom>
            <a:avLst/>
            <a:gdLst/>
            <a:ahLst/>
            <a:cxnLst/>
            <a:rect l="l" t="t" r="r" b="b"/>
            <a:pathLst>
              <a:path w="4636770" h="381635">
                <a:moveTo>
                  <a:pt x="4636769" y="0"/>
                </a:moveTo>
                <a:lnTo>
                  <a:pt x="122935" y="0"/>
                </a:lnTo>
                <a:lnTo>
                  <a:pt x="0" y="190753"/>
                </a:lnTo>
                <a:lnTo>
                  <a:pt x="122935" y="381634"/>
                </a:lnTo>
                <a:lnTo>
                  <a:pt x="4636769" y="381634"/>
                </a:lnTo>
                <a:lnTo>
                  <a:pt x="4636769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 anchor="ctr"/>
          <a:lstStyle/>
          <a:p>
            <a:pPr algn="ctr"/>
            <a:r>
              <a:rPr lang="ko-KR" altLang="en-US" dirty="0"/>
              <a:t>창고 및 물류</a:t>
            </a:r>
            <a:endParaRPr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621BA385-D5B4-40A0-8239-6436C863F1AA}"/>
              </a:ext>
            </a:extLst>
          </p:cNvPr>
          <p:cNvSpPr/>
          <p:nvPr/>
        </p:nvSpPr>
        <p:spPr>
          <a:xfrm>
            <a:off x="3594088" y="4544438"/>
            <a:ext cx="3343608" cy="381635"/>
          </a:xfrm>
          <a:custGeom>
            <a:avLst/>
            <a:gdLst/>
            <a:ahLst/>
            <a:cxnLst/>
            <a:rect l="l" t="t" r="r" b="b"/>
            <a:pathLst>
              <a:path w="4636770" h="381635">
                <a:moveTo>
                  <a:pt x="4636769" y="0"/>
                </a:moveTo>
                <a:lnTo>
                  <a:pt x="122935" y="0"/>
                </a:lnTo>
                <a:lnTo>
                  <a:pt x="0" y="190753"/>
                </a:lnTo>
                <a:lnTo>
                  <a:pt x="122935" y="381507"/>
                </a:lnTo>
                <a:lnTo>
                  <a:pt x="4636769" y="381507"/>
                </a:lnTo>
                <a:lnTo>
                  <a:pt x="4636769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 anchor="ctr"/>
          <a:lstStyle/>
          <a:p>
            <a:pPr algn="ctr"/>
            <a:r>
              <a:rPr lang="ko-KR" altLang="en-US" dirty="0"/>
              <a:t>주요 고객사</a:t>
            </a:r>
            <a:endParaRPr dirty="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E340071C-F8B3-4572-848F-F5BC8C754083}"/>
              </a:ext>
            </a:extLst>
          </p:cNvPr>
          <p:cNvSpPr/>
          <p:nvPr/>
        </p:nvSpPr>
        <p:spPr>
          <a:xfrm>
            <a:off x="3594088" y="1525648"/>
            <a:ext cx="3343608" cy="381000"/>
          </a:xfrm>
          <a:custGeom>
            <a:avLst/>
            <a:gdLst/>
            <a:ahLst/>
            <a:cxnLst/>
            <a:rect l="l" t="t" r="r" b="b"/>
            <a:pathLst>
              <a:path w="4636770" h="381000">
                <a:moveTo>
                  <a:pt x="4636769" y="0"/>
                </a:moveTo>
                <a:lnTo>
                  <a:pt x="122681" y="0"/>
                </a:lnTo>
                <a:lnTo>
                  <a:pt x="0" y="190372"/>
                </a:lnTo>
                <a:lnTo>
                  <a:pt x="122681" y="380872"/>
                </a:lnTo>
                <a:lnTo>
                  <a:pt x="4636769" y="380872"/>
                </a:lnTo>
                <a:lnTo>
                  <a:pt x="4636769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 anchor="ctr"/>
          <a:lstStyle/>
          <a:p>
            <a:pPr algn="ctr"/>
            <a:r>
              <a:rPr lang="ko-KR" altLang="en-US" dirty="0"/>
              <a:t>회사 연혁 및 현황</a:t>
            </a:r>
            <a:endParaRPr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24E87A5E-A91B-461A-AF22-3E93864FBCD1}"/>
              </a:ext>
            </a:extLst>
          </p:cNvPr>
          <p:cNvSpPr/>
          <p:nvPr/>
        </p:nvSpPr>
        <p:spPr>
          <a:xfrm>
            <a:off x="560245" y="464162"/>
            <a:ext cx="1566672" cy="295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B2E3397E-730B-4DC7-8374-38345FC60F00}"/>
              </a:ext>
            </a:extLst>
          </p:cNvPr>
          <p:cNvSpPr/>
          <p:nvPr/>
        </p:nvSpPr>
        <p:spPr>
          <a:xfrm>
            <a:off x="3214866" y="1481453"/>
            <a:ext cx="457834" cy="457834"/>
          </a:xfrm>
          <a:custGeom>
            <a:avLst/>
            <a:gdLst/>
            <a:ahLst/>
            <a:cxnLst/>
            <a:rect l="l" t="t" r="r" b="b"/>
            <a:pathLst>
              <a:path w="457835" h="457835">
                <a:moveTo>
                  <a:pt x="228727" y="0"/>
                </a:moveTo>
                <a:lnTo>
                  <a:pt x="182654" y="4650"/>
                </a:lnTo>
                <a:lnTo>
                  <a:pt x="139731" y="17986"/>
                </a:lnTo>
                <a:lnTo>
                  <a:pt x="100880" y="39085"/>
                </a:lnTo>
                <a:lnTo>
                  <a:pt x="67024" y="67024"/>
                </a:lnTo>
                <a:lnTo>
                  <a:pt x="39085" y="100880"/>
                </a:lnTo>
                <a:lnTo>
                  <a:pt x="17986" y="139731"/>
                </a:lnTo>
                <a:lnTo>
                  <a:pt x="4650" y="182654"/>
                </a:lnTo>
                <a:lnTo>
                  <a:pt x="0" y="228726"/>
                </a:lnTo>
                <a:lnTo>
                  <a:pt x="4650" y="274835"/>
                </a:lnTo>
                <a:lnTo>
                  <a:pt x="17986" y="317775"/>
                </a:lnTo>
                <a:lnTo>
                  <a:pt x="39085" y="356629"/>
                </a:lnTo>
                <a:lnTo>
                  <a:pt x="67024" y="390477"/>
                </a:lnTo>
                <a:lnTo>
                  <a:pt x="100880" y="418402"/>
                </a:lnTo>
                <a:lnTo>
                  <a:pt x="139731" y="439485"/>
                </a:lnTo>
                <a:lnTo>
                  <a:pt x="182654" y="452808"/>
                </a:lnTo>
                <a:lnTo>
                  <a:pt x="228727" y="457453"/>
                </a:lnTo>
                <a:lnTo>
                  <a:pt x="274841" y="452808"/>
                </a:lnTo>
                <a:lnTo>
                  <a:pt x="317795" y="439485"/>
                </a:lnTo>
                <a:lnTo>
                  <a:pt x="356669" y="418402"/>
                </a:lnTo>
                <a:lnTo>
                  <a:pt x="390540" y="390477"/>
                </a:lnTo>
                <a:lnTo>
                  <a:pt x="418489" y="356629"/>
                </a:lnTo>
                <a:lnTo>
                  <a:pt x="439592" y="317775"/>
                </a:lnTo>
                <a:lnTo>
                  <a:pt x="452930" y="274835"/>
                </a:lnTo>
                <a:lnTo>
                  <a:pt x="457581" y="228726"/>
                </a:lnTo>
                <a:lnTo>
                  <a:pt x="452930" y="182654"/>
                </a:lnTo>
                <a:lnTo>
                  <a:pt x="439592" y="139731"/>
                </a:lnTo>
                <a:lnTo>
                  <a:pt x="418489" y="100880"/>
                </a:lnTo>
                <a:lnTo>
                  <a:pt x="390540" y="67024"/>
                </a:lnTo>
                <a:lnTo>
                  <a:pt x="356669" y="39085"/>
                </a:lnTo>
                <a:lnTo>
                  <a:pt x="317795" y="17986"/>
                </a:lnTo>
                <a:lnTo>
                  <a:pt x="274841" y="4650"/>
                </a:lnTo>
                <a:lnTo>
                  <a:pt x="2287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72876D7E-AF1C-461D-BE78-D96169A2B1D8}"/>
              </a:ext>
            </a:extLst>
          </p:cNvPr>
          <p:cNvSpPr/>
          <p:nvPr/>
        </p:nvSpPr>
        <p:spPr>
          <a:xfrm>
            <a:off x="3214866" y="1481453"/>
            <a:ext cx="457834" cy="457834"/>
          </a:xfrm>
          <a:custGeom>
            <a:avLst/>
            <a:gdLst/>
            <a:ahLst/>
            <a:cxnLst/>
            <a:rect l="l" t="t" r="r" b="b"/>
            <a:pathLst>
              <a:path w="457835" h="457835">
                <a:moveTo>
                  <a:pt x="0" y="228726"/>
                </a:moveTo>
                <a:lnTo>
                  <a:pt x="4650" y="182654"/>
                </a:lnTo>
                <a:lnTo>
                  <a:pt x="17986" y="139731"/>
                </a:lnTo>
                <a:lnTo>
                  <a:pt x="39085" y="100880"/>
                </a:lnTo>
                <a:lnTo>
                  <a:pt x="67024" y="67024"/>
                </a:lnTo>
                <a:lnTo>
                  <a:pt x="100880" y="39085"/>
                </a:lnTo>
                <a:lnTo>
                  <a:pt x="139731" y="17986"/>
                </a:lnTo>
                <a:lnTo>
                  <a:pt x="182654" y="4650"/>
                </a:lnTo>
                <a:lnTo>
                  <a:pt x="228727" y="0"/>
                </a:lnTo>
                <a:lnTo>
                  <a:pt x="274841" y="4650"/>
                </a:lnTo>
                <a:lnTo>
                  <a:pt x="317795" y="17986"/>
                </a:lnTo>
                <a:lnTo>
                  <a:pt x="356669" y="39085"/>
                </a:lnTo>
                <a:lnTo>
                  <a:pt x="390540" y="67024"/>
                </a:lnTo>
                <a:lnTo>
                  <a:pt x="418489" y="100880"/>
                </a:lnTo>
                <a:lnTo>
                  <a:pt x="439592" y="139731"/>
                </a:lnTo>
                <a:lnTo>
                  <a:pt x="452930" y="182654"/>
                </a:lnTo>
                <a:lnTo>
                  <a:pt x="457581" y="228726"/>
                </a:lnTo>
                <a:lnTo>
                  <a:pt x="452930" y="274835"/>
                </a:lnTo>
                <a:lnTo>
                  <a:pt x="439592" y="317775"/>
                </a:lnTo>
                <a:lnTo>
                  <a:pt x="418489" y="356629"/>
                </a:lnTo>
                <a:lnTo>
                  <a:pt x="390540" y="390477"/>
                </a:lnTo>
                <a:lnTo>
                  <a:pt x="356669" y="418402"/>
                </a:lnTo>
                <a:lnTo>
                  <a:pt x="317795" y="439485"/>
                </a:lnTo>
                <a:lnTo>
                  <a:pt x="274841" y="452808"/>
                </a:lnTo>
                <a:lnTo>
                  <a:pt x="228727" y="457453"/>
                </a:lnTo>
                <a:lnTo>
                  <a:pt x="182654" y="452808"/>
                </a:lnTo>
                <a:lnTo>
                  <a:pt x="139731" y="439485"/>
                </a:lnTo>
                <a:lnTo>
                  <a:pt x="100880" y="418402"/>
                </a:lnTo>
                <a:lnTo>
                  <a:pt x="67024" y="390477"/>
                </a:lnTo>
                <a:lnTo>
                  <a:pt x="39085" y="356629"/>
                </a:lnTo>
                <a:lnTo>
                  <a:pt x="17986" y="317775"/>
                </a:lnTo>
                <a:lnTo>
                  <a:pt x="4650" y="274835"/>
                </a:lnTo>
                <a:lnTo>
                  <a:pt x="0" y="228726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0AB9C88B-E8A0-4272-9840-40B7386A89DC}"/>
              </a:ext>
            </a:extLst>
          </p:cNvPr>
          <p:cNvSpPr/>
          <p:nvPr/>
        </p:nvSpPr>
        <p:spPr>
          <a:xfrm>
            <a:off x="3367900" y="1554731"/>
            <a:ext cx="109728" cy="271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id="{BB630918-24E3-4EBB-8B98-EC0FC0959910}"/>
              </a:ext>
            </a:extLst>
          </p:cNvPr>
          <p:cNvSpPr/>
          <p:nvPr/>
        </p:nvSpPr>
        <p:spPr>
          <a:xfrm>
            <a:off x="3214866" y="2104514"/>
            <a:ext cx="457834" cy="457834"/>
          </a:xfrm>
          <a:custGeom>
            <a:avLst/>
            <a:gdLst/>
            <a:ahLst/>
            <a:cxnLst/>
            <a:rect l="l" t="t" r="r" b="b"/>
            <a:pathLst>
              <a:path w="457835" h="457835">
                <a:moveTo>
                  <a:pt x="228727" y="0"/>
                </a:moveTo>
                <a:lnTo>
                  <a:pt x="182654" y="4645"/>
                </a:lnTo>
                <a:lnTo>
                  <a:pt x="139731" y="17968"/>
                </a:lnTo>
                <a:lnTo>
                  <a:pt x="100880" y="39051"/>
                </a:lnTo>
                <a:lnTo>
                  <a:pt x="67024" y="66976"/>
                </a:lnTo>
                <a:lnTo>
                  <a:pt x="39085" y="100824"/>
                </a:lnTo>
                <a:lnTo>
                  <a:pt x="17986" y="139678"/>
                </a:lnTo>
                <a:lnTo>
                  <a:pt x="4650" y="182618"/>
                </a:lnTo>
                <a:lnTo>
                  <a:pt x="0" y="228726"/>
                </a:lnTo>
                <a:lnTo>
                  <a:pt x="4650" y="274799"/>
                </a:lnTo>
                <a:lnTo>
                  <a:pt x="17986" y="317722"/>
                </a:lnTo>
                <a:lnTo>
                  <a:pt x="39085" y="356573"/>
                </a:lnTo>
                <a:lnTo>
                  <a:pt x="67024" y="390429"/>
                </a:lnTo>
                <a:lnTo>
                  <a:pt x="100880" y="418368"/>
                </a:lnTo>
                <a:lnTo>
                  <a:pt x="139731" y="439467"/>
                </a:lnTo>
                <a:lnTo>
                  <a:pt x="182654" y="452803"/>
                </a:lnTo>
                <a:lnTo>
                  <a:pt x="228727" y="457453"/>
                </a:lnTo>
                <a:lnTo>
                  <a:pt x="274841" y="452803"/>
                </a:lnTo>
                <a:lnTo>
                  <a:pt x="317795" y="439467"/>
                </a:lnTo>
                <a:lnTo>
                  <a:pt x="356669" y="418368"/>
                </a:lnTo>
                <a:lnTo>
                  <a:pt x="390540" y="390429"/>
                </a:lnTo>
                <a:lnTo>
                  <a:pt x="418489" y="356573"/>
                </a:lnTo>
                <a:lnTo>
                  <a:pt x="439592" y="317722"/>
                </a:lnTo>
                <a:lnTo>
                  <a:pt x="452930" y="274799"/>
                </a:lnTo>
                <a:lnTo>
                  <a:pt x="457581" y="228726"/>
                </a:lnTo>
                <a:lnTo>
                  <a:pt x="452930" y="182618"/>
                </a:lnTo>
                <a:lnTo>
                  <a:pt x="439592" y="139678"/>
                </a:lnTo>
                <a:lnTo>
                  <a:pt x="418489" y="100824"/>
                </a:lnTo>
                <a:lnTo>
                  <a:pt x="390540" y="66976"/>
                </a:lnTo>
                <a:lnTo>
                  <a:pt x="356669" y="39051"/>
                </a:lnTo>
                <a:lnTo>
                  <a:pt x="317795" y="17968"/>
                </a:lnTo>
                <a:lnTo>
                  <a:pt x="274841" y="4645"/>
                </a:lnTo>
                <a:lnTo>
                  <a:pt x="2287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0">
            <a:extLst>
              <a:ext uri="{FF2B5EF4-FFF2-40B4-BE49-F238E27FC236}">
                <a16:creationId xmlns:a16="http://schemas.microsoft.com/office/drawing/2014/main" id="{777C345A-62B2-425D-AD30-4B2012BDC54D}"/>
              </a:ext>
            </a:extLst>
          </p:cNvPr>
          <p:cNvSpPr/>
          <p:nvPr/>
        </p:nvSpPr>
        <p:spPr>
          <a:xfrm>
            <a:off x="3214866" y="2104514"/>
            <a:ext cx="457834" cy="457834"/>
          </a:xfrm>
          <a:custGeom>
            <a:avLst/>
            <a:gdLst/>
            <a:ahLst/>
            <a:cxnLst/>
            <a:rect l="l" t="t" r="r" b="b"/>
            <a:pathLst>
              <a:path w="457835" h="457835">
                <a:moveTo>
                  <a:pt x="0" y="228726"/>
                </a:moveTo>
                <a:lnTo>
                  <a:pt x="4650" y="182618"/>
                </a:lnTo>
                <a:lnTo>
                  <a:pt x="17986" y="139678"/>
                </a:lnTo>
                <a:lnTo>
                  <a:pt x="39085" y="100824"/>
                </a:lnTo>
                <a:lnTo>
                  <a:pt x="67024" y="66976"/>
                </a:lnTo>
                <a:lnTo>
                  <a:pt x="100880" y="39051"/>
                </a:lnTo>
                <a:lnTo>
                  <a:pt x="139731" y="17968"/>
                </a:lnTo>
                <a:lnTo>
                  <a:pt x="182654" y="4645"/>
                </a:lnTo>
                <a:lnTo>
                  <a:pt x="228727" y="0"/>
                </a:lnTo>
                <a:lnTo>
                  <a:pt x="274841" y="4645"/>
                </a:lnTo>
                <a:lnTo>
                  <a:pt x="317795" y="17968"/>
                </a:lnTo>
                <a:lnTo>
                  <a:pt x="356669" y="39051"/>
                </a:lnTo>
                <a:lnTo>
                  <a:pt x="390540" y="66976"/>
                </a:lnTo>
                <a:lnTo>
                  <a:pt x="418489" y="100824"/>
                </a:lnTo>
                <a:lnTo>
                  <a:pt x="439592" y="139678"/>
                </a:lnTo>
                <a:lnTo>
                  <a:pt x="452930" y="182618"/>
                </a:lnTo>
                <a:lnTo>
                  <a:pt x="457581" y="228726"/>
                </a:lnTo>
                <a:lnTo>
                  <a:pt x="452930" y="274799"/>
                </a:lnTo>
                <a:lnTo>
                  <a:pt x="439592" y="317722"/>
                </a:lnTo>
                <a:lnTo>
                  <a:pt x="418489" y="356573"/>
                </a:lnTo>
                <a:lnTo>
                  <a:pt x="390540" y="390429"/>
                </a:lnTo>
                <a:lnTo>
                  <a:pt x="356669" y="418368"/>
                </a:lnTo>
                <a:lnTo>
                  <a:pt x="317795" y="439467"/>
                </a:lnTo>
                <a:lnTo>
                  <a:pt x="274841" y="452803"/>
                </a:lnTo>
                <a:lnTo>
                  <a:pt x="228727" y="457453"/>
                </a:lnTo>
                <a:lnTo>
                  <a:pt x="182654" y="452803"/>
                </a:lnTo>
                <a:lnTo>
                  <a:pt x="139731" y="439467"/>
                </a:lnTo>
                <a:lnTo>
                  <a:pt x="100880" y="418368"/>
                </a:lnTo>
                <a:lnTo>
                  <a:pt x="67024" y="390429"/>
                </a:lnTo>
                <a:lnTo>
                  <a:pt x="39085" y="356573"/>
                </a:lnTo>
                <a:lnTo>
                  <a:pt x="17986" y="317722"/>
                </a:lnTo>
                <a:lnTo>
                  <a:pt x="4650" y="274799"/>
                </a:lnTo>
                <a:lnTo>
                  <a:pt x="0" y="228726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1">
            <a:extLst>
              <a:ext uri="{FF2B5EF4-FFF2-40B4-BE49-F238E27FC236}">
                <a16:creationId xmlns:a16="http://schemas.microsoft.com/office/drawing/2014/main" id="{F8F62A5F-FA9B-4283-BBCC-8ABDD2AF91FC}"/>
              </a:ext>
            </a:extLst>
          </p:cNvPr>
          <p:cNvSpPr/>
          <p:nvPr/>
        </p:nvSpPr>
        <p:spPr>
          <a:xfrm>
            <a:off x="3340469" y="2176524"/>
            <a:ext cx="182880" cy="271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2">
            <a:extLst>
              <a:ext uri="{FF2B5EF4-FFF2-40B4-BE49-F238E27FC236}">
                <a16:creationId xmlns:a16="http://schemas.microsoft.com/office/drawing/2014/main" id="{21CC68CE-23E5-4E53-8B9B-5C6767D60BBD}"/>
              </a:ext>
            </a:extLst>
          </p:cNvPr>
          <p:cNvSpPr/>
          <p:nvPr/>
        </p:nvSpPr>
        <p:spPr>
          <a:xfrm>
            <a:off x="3214866" y="2686174"/>
            <a:ext cx="457834" cy="457834"/>
          </a:xfrm>
          <a:custGeom>
            <a:avLst/>
            <a:gdLst/>
            <a:ahLst/>
            <a:cxnLst/>
            <a:rect l="l" t="t" r="r" b="b"/>
            <a:pathLst>
              <a:path w="457835" h="457835">
                <a:moveTo>
                  <a:pt x="228727" y="0"/>
                </a:moveTo>
                <a:lnTo>
                  <a:pt x="182654" y="4645"/>
                </a:lnTo>
                <a:lnTo>
                  <a:pt x="139731" y="17968"/>
                </a:lnTo>
                <a:lnTo>
                  <a:pt x="100880" y="39051"/>
                </a:lnTo>
                <a:lnTo>
                  <a:pt x="67024" y="66976"/>
                </a:lnTo>
                <a:lnTo>
                  <a:pt x="39085" y="100824"/>
                </a:lnTo>
                <a:lnTo>
                  <a:pt x="17986" y="139678"/>
                </a:lnTo>
                <a:lnTo>
                  <a:pt x="4650" y="182618"/>
                </a:lnTo>
                <a:lnTo>
                  <a:pt x="0" y="228726"/>
                </a:lnTo>
                <a:lnTo>
                  <a:pt x="4650" y="274835"/>
                </a:lnTo>
                <a:lnTo>
                  <a:pt x="17986" y="317775"/>
                </a:lnTo>
                <a:lnTo>
                  <a:pt x="39085" y="356629"/>
                </a:lnTo>
                <a:lnTo>
                  <a:pt x="67024" y="390477"/>
                </a:lnTo>
                <a:lnTo>
                  <a:pt x="100880" y="418402"/>
                </a:lnTo>
                <a:lnTo>
                  <a:pt x="139731" y="439485"/>
                </a:lnTo>
                <a:lnTo>
                  <a:pt x="182654" y="452808"/>
                </a:lnTo>
                <a:lnTo>
                  <a:pt x="228727" y="457453"/>
                </a:lnTo>
                <a:lnTo>
                  <a:pt x="274841" y="452808"/>
                </a:lnTo>
                <a:lnTo>
                  <a:pt x="317795" y="439485"/>
                </a:lnTo>
                <a:lnTo>
                  <a:pt x="356669" y="418402"/>
                </a:lnTo>
                <a:lnTo>
                  <a:pt x="390540" y="390477"/>
                </a:lnTo>
                <a:lnTo>
                  <a:pt x="418489" y="356629"/>
                </a:lnTo>
                <a:lnTo>
                  <a:pt x="439592" y="317775"/>
                </a:lnTo>
                <a:lnTo>
                  <a:pt x="452930" y="274835"/>
                </a:lnTo>
                <a:lnTo>
                  <a:pt x="457581" y="228726"/>
                </a:lnTo>
                <a:lnTo>
                  <a:pt x="452930" y="182618"/>
                </a:lnTo>
                <a:lnTo>
                  <a:pt x="439592" y="139678"/>
                </a:lnTo>
                <a:lnTo>
                  <a:pt x="418489" y="100824"/>
                </a:lnTo>
                <a:lnTo>
                  <a:pt x="390540" y="66976"/>
                </a:lnTo>
                <a:lnTo>
                  <a:pt x="356669" y="39051"/>
                </a:lnTo>
                <a:lnTo>
                  <a:pt x="317795" y="17968"/>
                </a:lnTo>
                <a:lnTo>
                  <a:pt x="274841" y="4645"/>
                </a:lnTo>
                <a:lnTo>
                  <a:pt x="2287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3">
            <a:extLst>
              <a:ext uri="{FF2B5EF4-FFF2-40B4-BE49-F238E27FC236}">
                <a16:creationId xmlns:a16="http://schemas.microsoft.com/office/drawing/2014/main" id="{43334862-21FC-49E5-92B7-4D9802C0E4D8}"/>
              </a:ext>
            </a:extLst>
          </p:cNvPr>
          <p:cNvSpPr/>
          <p:nvPr/>
        </p:nvSpPr>
        <p:spPr>
          <a:xfrm>
            <a:off x="3214866" y="2686174"/>
            <a:ext cx="457834" cy="457834"/>
          </a:xfrm>
          <a:custGeom>
            <a:avLst/>
            <a:gdLst/>
            <a:ahLst/>
            <a:cxnLst/>
            <a:rect l="l" t="t" r="r" b="b"/>
            <a:pathLst>
              <a:path w="457835" h="457835">
                <a:moveTo>
                  <a:pt x="0" y="228726"/>
                </a:moveTo>
                <a:lnTo>
                  <a:pt x="4650" y="182618"/>
                </a:lnTo>
                <a:lnTo>
                  <a:pt x="17986" y="139678"/>
                </a:lnTo>
                <a:lnTo>
                  <a:pt x="39085" y="100824"/>
                </a:lnTo>
                <a:lnTo>
                  <a:pt x="67024" y="66976"/>
                </a:lnTo>
                <a:lnTo>
                  <a:pt x="100880" y="39051"/>
                </a:lnTo>
                <a:lnTo>
                  <a:pt x="139731" y="17968"/>
                </a:lnTo>
                <a:lnTo>
                  <a:pt x="182654" y="4645"/>
                </a:lnTo>
                <a:lnTo>
                  <a:pt x="228727" y="0"/>
                </a:lnTo>
                <a:lnTo>
                  <a:pt x="274841" y="4645"/>
                </a:lnTo>
                <a:lnTo>
                  <a:pt x="317795" y="17968"/>
                </a:lnTo>
                <a:lnTo>
                  <a:pt x="356669" y="39051"/>
                </a:lnTo>
                <a:lnTo>
                  <a:pt x="390540" y="66976"/>
                </a:lnTo>
                <a:lnTo>
                  <a:pt x="418489" y="100824"/>
                </a:lnTo>
                <a:lnTo>
                  <a:pt x="439592" y="139678"/>
                </a:lnTo>
                <a:lnTo>
                  <a:pt x="452930" y="182618"/>
                </a:lnTo>
                <a:lnTo>
                  <a:pt x="457581" y="228726"/>
                </a:lnTo>
                <a:lnTo>
                  <a:pt x="452930" y="274835"/>
                </a:lnTo>
                <a:lnTo>
                  <a:pt x="439592" y="317775"/>
                </a:lnTo>
                <a:lnTo>
                  <a:pt x="418489" y="356629"/>
                </a:lnTo>
                <a:lnTo>
                  <a:pt x="390540" y="390477"/>
                </a:lnTo>
                <a:lnTo>
                  <a:pt x="356669" y="418402"/>
                </a:lnTo>
                <a:lnTo>
                  <a:pt x="317795" y="439485"/>
                </a:lnTo>
                <a:lnTo>
                  <a:pt x="274841" y="452808"/>
                </a:lnTo>
                <a:lnTo>
                  <a:pt x="228727" y="457453"/>
                </a:lnTo>
                <a:lnTo>
                  <a:pt x="182654" y="452808"/>
                </a:lnTo>
                <a:lnTo>
                  <a:pt x="139731" y="439485"/>
                </a:lnTo>
                <a:lnTo>
                  <a:pt x="100880" y="418402"/>
                </a:lnTo>
                <a:lnTo>
                  <a:pt x="67024" y="390477"/>
                </a:lnTo>
                <a:lnTo>
                  <a:pt x="39085" y="356629"/>
                </a:lnTo>
                <a:lnTo>
                  <a:pt x="17986" y="317775"/>
                </a:lnTo>
                <a:lnTo>
                  <a:pt x="4650" y="274835"/>
                </a:lnTo>
                <a:lnTo>
                  <a:pt x="0" y="228726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4">
            <a:extLst>
              <a:ext uri="{FF2B5EF4-FFF2-40B4-BE49-F238E27FC236}">
                <a16:creationId xmlns:a16="http://schemas.microsoft.com/office/drawing/2014/main" id="{098C269F-DB36-4BF9-ADCD-B9E6515D066E}"/>
              </a:ext>
            </a:extLst>
          </p:cNvPr>
          <p:cNvSpPr/>
          <p:nvPr/>
        </p:nvSpPr>
        <p:spPr>
          <a:xfrm>
            <a:off x="3343516" y="2758692"/>
            <a:ext cx="182880" cy="274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5">
            <a:extLst>
              <a:ext uri="{FF2B5EF4-FFF2-40B4-BE49-F238E27FC236}">
                <a16:creationId xmlns:a16="http://schemas.microsoft.com/office/drawing/2014/main" id="{D1156672-C350-46C6-90F7-018301EE5A56}"/>
              </a:ext>
            </a:extLst>
          </p:cNvPr>
          <p:cNvSpPr/>
          <p:nvPr/>
        </p:nvSpPr>
        <p:spPr>
          <a:xfrm>
            <a:off x="3214866" y="3303521"/>
            <a:ext cx="457834" cy="457834"/>
          </a:xfrm>
          <a:custGeom>
            <a:avLst/>
            <a:gdLst/>
            <a:ahLst/>
            <a:cxnLst/>
            <a:rect l="l" t="t" r="r" b="b"/>
            <a:pathLst>
              <a:path w="457835" h="457835">
                <a:moveTo>
                  <a:pt x="228727" y="0"/>
                </a:moveTo>
                <a:lnTo>
                  <a:pt x="182654" y="4645"/>
                </a:lnTo>
                <a:lnTo>
                  <a:pt x="139731" y="17968"/>
                </a:lnTo>
                <a:lnTo>
                  <a:pt x="100880" y="39051"/>
                </a:lnTo>
                <a:lnTo>
                  <a:pt x="67024" y="66976"/>
                </a:lnTo>
                <a:lnTo>
                  <a:pt x="39085" y="100824"/>
                </a:lnTo>
                <a:lnTo>
                  <a:pt x="17986" y="139678"/>
                </a:lnTo>
                <a:lnTo>
                  <a:pt x="4650" y="182618"/>
                </a:lnTo>
                <a:lnTo>
                  <a:pt x="0" y="228727"/>
                </a:lnTo>
                <a:lnTo>
                  <a:pt x="4650" y="274835"/>
                </a:lnTo>
                <a:lnTo>
                  <a:pt x="17986" y="317775"/>
                </a:lnTo>
                <a:lnTo>
                  <a:pt x="39085" y="356629"/>
                </a:lnTo>
                <a:lnTo>
                  <a:pt x="67024" y="390477"/>
                </a:lnTo>
                <a:lnTo>
                  <a:pt x="100880" y="418402"/>
                </a:lnTo>
                <a:lnTo>
                  <a:pt x="139731" y="439485"/>
                </a:lnTo>
                <a:lnTo>
                  <a:pt x="182654" y="452808"/>
                </a:lnTo>
                <a:lnTo>
                  <a:pt x="228727" y="457454"/>
                </a:lnTo>
                <a:lnTo>
                  <a:pt x="274841" y="452808"/>
                </a:lnTo>
                <a:lnTo>
                  <a:pt x="317795" y="439485"/>
                </a:lnTo>
                <a:lnTo>
                  <a:pt x="356669" y="418402"/>
                </a:lnTo>
                <a:lnTo>
                  <a:pt x="390540" y="390477"/>
                </a:lnTo>
                <a:lnTo>
                  <a:pt x="418489" y="356629"/>
                </a:lnTo>
                <a:lnTo>
                  <a:pt x="439592" y="317775"/>
                </a:lnTo>
                <a:lnTo>
                  <a:pt x="452930" y="274835"/>
                </a:lnTo>
                <a:lnTo>
                  <a:pt x="457581" y="228727"/>
                </a:lnTo>
                <a:lnTo>
                  <a:pt x="452930" y="182618"/>
                </a:lnTo>
                <a:lnTo>
                  <a:pt x="439592" y="139678"/>
                </a:lnTo>
                <a:lnTo>
                  <a:pt x="418489" y="100824"/>
                </a:lnTo>
                <a:lnTo>
                  <a:pt x="390540" y="66976"/>
                </a:lnTo>
                <a:lnTo>
                  <a:pt x="356669" y="39051"/>
                </a:lnTo>
                <a:lnTo>
                  <a:pt x="317795" y="17968"/>
                </a:lnTo>
                <a:lnTo>
                  <a:pt x="274841" y="4645"/>
                </a:lnTo>
                <a:lnTo>
                  <a:pt x="2287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6">
            <a:extLst>
              <a:ext uri="{FF2B5EF4-FFF2-40B4-BE49-F238E27FC236}">
                <a16:creationId xmlns:a16="http://schemas.microsoft.com/office/drawing/2014/main" id="{7EDE72A8-6808-4924-A18A-B694638AB9A9}"/>
              </a:ext>
            </a:extLst>
          </p:cNvPr>
          <p:cNvSpPr/>
          <p:nvPr/>
        </p:nvSpPr>
        <p:spPr>
          <a:xfrm>
            <a:off x="3214866" y="3303521"/>
            <a:ext cx="457834" cy="457834"/>
          </a:xfrm>
          <a:custGeom>
            <a:avLst/>
            <a:gdLst/>
            <a:ahLst/>
            <a:cxnLst/>
            <a:rect l="l" t="t" r="r" b="b"/>
            <a:pathLst>
              <a:path w="457835" h="457835">
                <a:moveTo>
                  <a:pt x="0" y="228727"/>
                </a:moveTo>
                <a:lnTo>
                  <a:pt x="4650" y="182618"/>
                </a:lnTo>
                <a:lnTo>
                  <a:pt x="17986" y="139678"/>
                </a:lnTo>
                <a:lnTo>
                  <a:pt x="39085" y="100824"/>
                </a:lnTo>
                <a:lnTo>
                  <a:pt x="67024" y="66976"/>
                </a:lnTo>
                <a:lnTo>
                  <a:pt x="100880" y="39051"/>
                </a:lnTo>
                <a:lnTo>
                  <a:pt x="139731" y="17968"/>
                </a:lnTo>
                <a:lnTo>
                  <a:pt x="182654" y="4645"/>
                </a:lnTo>
                <a:lnTo>
                  <a:pt x="228727" y="0"/>
                </a:lnTo>
                <a:lnTo>
                  <a:pt x="274841" y="4645"/>
                </a:lnTo>
                <a:lnTo>
                  <a:pt x="317795" y="17968"/>
                </a:lnTo>
                <a:lnTo>
                  <a:pt x="356669" y="39051"/>
                </a:lnTo>
                <a:lnTo>
                  <a:pt x="390540" y="66976"/>
                </a:lnTo>
                <a:lnTo>
                  <a:pt x="418489" y="100824"/>
                </a:lnTo>
                <a:lnTo>
                  <a:pt x="439592" y="139678"/>
                </a:lnTo>
                <a:lnTo>
                  <a:pt x="452930" y="182618"/>
                </a:lnTo>
                <a:lnTo>
                  <a:pt x="457581" y="228727"/>
                </a:lnTo>
                <a:lnTo>
                  <a:pt x="452930" y="274835"/>
                </a:lnTo>
                <a:lnTo>
                  <a:pt x="439592" y="317775"/>
                </a:lnTo>
                <a:lnTo>
                  <a:pt x="418489" y="356629"/>
                </a:lnTo>
                <a:lnTo>
                  <a:pt x="390540" y="390477"/>
                </a:lnTo>
                <a:lnTo>
                  <a:pt x="356669" y="418402"/>
                </a:lnTo>
                <a:lnTo>
                  <a:pt x="317795" y="439485"/>
                </a:lnTo>
                <a:lnTo>
                  <a:pt x="274841" y="452808"/>
                </a:lnTo>
                <a:lnTo>
                  <a:pt x="228727" y="457454"/>
                </a:lnTo>
                <a:lnTo>
                  <a:pt x="182654" y="452808"/>
                </a:lnTo>
                <a:lnTo>
                  <a:pt x="139731" y="439485"/>
                </a:lnTo>
                <a:lnTo>
                  <a:pt x="100880" y="418402"/>
                </a:lnTo>
                <a:lnTo>
                  <a:pt x="67024" y="390477"/>
                </a:lnTo>
                <a:lnTo>
                  <a:pt x="39085" y="356629"/>
                </a:lnTo>
                <a:lnTo>
                  <a:pt x="17986" y="317775"/>
                </a:lnTo>
                <a:lnTo>
                  <a:pt x="4650" y="274835"/>
                </a:lnTo>
                <a:lnTo>
                  <a:pt x="0" y="228727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7">
            <a:extLst>
              <a:ext uri="{FF2B5EF4-FFF2-40B4-BE49-F238E27FC236}">
                <a16:creationId xmlns:a16="http://schemas.microsoft.com/office/drawing/2014/main" id="{3B171720-18F0-4A97-8DFE-290854C13AD6}"/>
              </a:ext>
            </a:extLst>
          </p:cNvPr>
          <p:cNvSpPr/>
          <p:nvPr/>
        </p:nvSpPr>
        <p:spPr>
          <a:xfrm>
            <a:off x="3334372" y="3377436"/>
            <a:ext cx="192024" cy="2682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8">
            <a:extLst>
              <a:ext uri="{FF2B5EF4-FFF2-40B4-BE49-F238E27FC236}">
                <a16:creationId xmlns:a16="http://schemas.microsoft.com/office/drawing/2014/main" id="{DA1F7527-87E2-4D2F-987D-F7B81495040A}"/>
              </a:ext>
            </a:extLst>
          </p:cNvPr>
          <p:cNvSpPr/>
          <p:nvPr/>
        </p:nvSpPr>
        <p:spPr>
          <a:xfrm>
            <a:off x="3214866" y="3906899"/>
            <a:ext cx="457834" cy="457834"/>
          </a:xfrm>
          <a:custGeom>
            <a:avLst/>
            <a:gdLst/>
            <a:ahLst/>
            <a:cxnLst/>
            <a:rect l="l" t="t" r="r" b="b"/>
            <a:pathLst>
              <a:path w="457835" h="457835">
                <a:moveTo>
                  <a:pt x="228727" y="0"/>
                </a:moveTo>
                <a:lnTo>
                  <a:pt x="182654" y="4650"/>
                </a:lnTo>
                <a:lnTo>
                  <a:pt x="139731" y="17986"/>
                </a:lnTo>
                <a:lnTo>
                  <a:pt x="100880" y="39085"/>
                </a:lnTo>
                <a:lnTo>
                  <a:pt x="67024" y="67024"/>
                </a:lnTo>
                <a:lnTo>
                  <a:pt x="39085" y="100880"/>
                </a:lnTo>
                <a:lnTo>
                  <a:pt x="17986" y="139731"/>
                </a:lnTo>
                <a:lnTo>
                  <a:pt x="4650" y="182654"/>
                </a:lnTo>
                <a:lnTo>
                  <a:pt x="0" y="228726"/>
                </a:lnTo>
                <a:lnTo>
                  <a:pt x="4650" y="274835"/>
                </a:lnTo>
                <a:lnTo>
                  <a:pt x="17986" y="317775"/>
                </a:lnTo>
                <a:lnTo>
                  <a:pt x="39085" y="356629"/>
                </a:lnTo>
                <a:lnTo>
                  <a:pt x="67024" y="390477"/>
                </a:lnTo>
                <a:lnTo>
                  <a:pt x="100880" y="418402"/>
                </a:lnTo>
                <a:lnTo>
                  <a:pt x="139731" y="439485"/>
                </a:lnTo>
                <a:lnTo>
                  <a:pt x="182654" y="452808"/>
                </a:lnTo>
                <a:lnTo>
                  <a:pt x="228727" y="457453"/>
                </a:lnTo>
                <a:lnTo>
                  <a:pt x="274841" y="452808"/>
                </a:lnTo>
                <a:lnTo>
                  <a:pt x="317795" y="439485"/>
                </a:lnTo>
                <a:lnTo>
                  <a:pt x="356669" y="418402"/>
                </a:lnTo>
                <a:lnTo>
                  <a:pt x="390540" y="390477"/>
                </a:lnTo>
                <a:lnTo>
                  <a:pt x="418489" y="356629"/>
                </a:lnTo>
                <a:lnTo>
                  <a:pt x="439592" y="317775"/>
                </a:lnTo>
                <a:lnTo>
                  <a:pt x="452930" y="274835"/>
                </a:lnTo>
                <a:lnTo>
                  <a:pt x="457581" y="228726"/>
                </a:lnTo>
                <a:lnTo>
                  <a:pt x="452930" y="182654"/>
                </a:lnTo>
                <a:lnTo>
                  <a:pt x="439592" y="139731"/>
                </a:lnTo>
                <a:lnTo>
                  <a:pt x="418489" y="100880"/>
                </a:lnTo>
                <a:lnTo>
                  <a:pt x="390540" y="67024"/>
                </a:lnTo>
                <a:lnTo>
                  <a:pt x="356669" y="39085"/>
                </a:lnTo>
                <a:lnTo>
                  <a:pt x="317795" y="17986"/>
                </a:lnTo>
                <a:lnTo>
                  <a:pt x="274841" y="4650"/>
                </a:lnTo>
                <a:lnTo>
                  <a:pt x="2287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9">
            <a:extLst>
              <a:ext uri="{FF2B5EF4-FFF2-40B4-BE49-F238E27FC236}">
                <a16:creationId xmlns:a16="http://schemas.microsoft.com/office/drawing/2014/main" id="{A4453699-6405-46C2-826E-80B7846BCF8A}"/>
              </a:ext>
            </a:extLst>
          </p:cNvPr>
          <p:cNvSpPr/>
          <p:nvPr/>
        </p:nvSpPr>
        <p:spPr>
          <a:xfrm>
            <a:off x="3214866" y="3906899"/>
            <a:ext cx="457834" cy="457834"/>
          </a:xfrm>
          <a:custGeom>
            <a:avLst/>
            <a:gdLst/>
            <a:ahLst/>
            <a:cxnLst/>
            <a:rect l="l" t="t" r="r" b="b"/>
            <a:pathLst>
              <a:path w="457835" h="457835">
                <a:moveTo>
                  <a:pt x="0" y="228726"/>
                </a:moveTo>
                <a:lnTo>
                  <a:pt x="4650" y="182654"/>
                </a:lnTo>
                <a:lnTo>
                  <a:pt x="17986" y="139731"/>
                </a:lnTo>
                <a:lnTo>
                  <a:pt x="39085" y="100880"/>
                </a:lnTo>
                <a:lnTo>
                  <a:pt x="67024" y="67024"/>
                </a:lnTo>
                <a:lnTo>
                  <a:pt x="100880" y="39085"/>
                </a:lnTo>
                <a:lnTo>
                  <a:pt x="139731" y="17986"/>
                </a:lnTo>
                <a:lnTo>
                  <a:pt x="182654" y="4650"/>
                </a:lnTo>
                <a:lnTo>
                  <a:pt x="228727" y="0"/>
                </a:lnTo>
                <a:lnTo>
                  <a:pt x="274841" y="4650"/>
                </a:lnTo>
                <a:lnTo>
                  <a:pt x="317795" y="17986"/>
                </a:lnTo>
                <a:lnTo>
                  <a:pt x="356669" y="39085"/>
                </a:lnTo>
                <a:lnTo>
                  <a:pt x="390540" y="67024"/>
                </a:lnTo>
                <a:lnTo>
                  <a:pt x="418489" y="100880"/>
                </a:lnTo>
                <a:lnTo>
                  <a:pt x="439592" y="139731"/>
                </a:lnTo>
                <a:lnTo>
                  <a:pt x="452930" y="182654"/>
                </a:lnTo>
                <a:lnTo>
                  <a:pt x="457581" y="228726"/>
                </a:lnTo>
                <a:lnTo>
                  <a:pt x="452930" y="274835"/>
                </a:lnTo>
                <a:lnTo>
                  <a:pt x="439592" y="317775"/>
                </a:lnTo>
                <a:lnTo>
                  <a:pt x="418489" y="356629"/>
                </a:lnTo>
                <a:lnTo>
                  <a:pt x="390540" y="390477"/>
                </a:lnTo>
                <a:lnTo>
                  <a:pt x="356669" y="418402"/>
                </a:lnTo>
                <a:lnTo>
                  <a:pt x="317795" y="439485"/>
                </a:lnTo>
                <a:lnTo>
                  <a:pt x="274841" y="452808"/>
                </a:lnTo>
                <a:lnTo>
                  <a:pt x="228727" y="457453"/>
                </a:lnTo>
                <a:lnTo>
                  <a:pt x="182654" y="452808"/>
                </a:lnTo>
                <a:lnTo>
                  <a:pt x="139731" y="439485"/>
                </a:lnTo>
                <a:lnTo>
                  <a:pt x="100880" y="418402"/>
                </a:lnTo>
                <a:lnTo>
                  <a:pt x="67024" y="390477"/>
                </a:lnTo>
                <a:lnTo>
                  <a:pt x="39085" y="356629"/>
                </a:lnTo>
                <a:lnTo>
                  <a:pt x="17986" y="317775"/>
                </a:lnTo>
                <a:lnTo>
                  <a:pt x="4650" y="274835"/>
                </a:lnTo>
                <a:lnTo>
                  <a:pt x="0" y="228726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30">
            <a:extLst>
              <a:ext uri="{FF2B5EF4-FFF2-40B4-BE49-F238E27FC236}">
                <a16:creationId xmlns:a16="http://schemas.microsoft.com/office/drawing/2014/main" id="{34DF86D5-70E7-41D0-9C03-1639BA7B03CF}"/>
              </a:ext>
            </a:extLst>
          </p:cNvPr>
          <p:cNvSpPr/>
          <p:nvPr/>
        </p:nvSpPr>
        <p:spPr>
          <a:xfrm>
            <a:off x="3343516" y="3983988"/>
            <a:ext cx="185928" cy="2712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1">
            <a:extLst>
              <a:ext uri="{FF2B5EF4-FFF2-40B4-BE49-F238E27FC236}">
                <a16:creationId xmlns:a16="http://schemas.microsoft.com/office/drawing/2014/main" id="{D985E5CD-D5AA-49D4-AC52-C5FE3B2793CC}"/>
              </a:ext>
            </a:extLst>
          </p:cNvPr>
          <p:cNvSpPr/>
          <p:nvPr/>
        </p:nvSpPr>
        <p:spPr>
          <a:xfrm>
            <a:off x="3214866" y="4514848"/>
            <a:ext cx="457834" cy="457834"/>
          </a:xfrm>
          <a:custGeom>
            <a:avLst/>
            <a:gdLst/>
            <a:ahLst/>
            <a:cxnLst/>
            <a:rect l="l" t="t" r="r" b="b"/>
            <a:pathLst>
              <a:path w="457835" h="457835">
                <a:moveTo>
                  <a:pt x="228727" y="0"/>
                </a:moveTo>
                <a:lnTo>
                  <a:pt x="182654" y="4645"/>
                </a:lnTo>
                <a:lnTo>
                  <a:pt x="139731" y="17968"/>
                </a:lnTo>
                <a:lnTo>
                  <a:pt x="100880" y="39051"/>
                </a:lnTo>
                <a:lnTo>
                  <a:pt x="67024" y="66976"/>
                </a:lnTo>
                <a:lnTo>
                  <a:pt x="39085" y="100824"/>
                </a:lnTo>
                <a:lnTo>
                  <a:pt x="17986" y="139678"/>
                </a:lnTo>
                <a:lnTo>
                  <a:pt x="4650" y="182618"/>
                </a:lnTo>
                <a:lnTo>
                  <a:pt x="0" y="228726"/>
                </a:lnTo>
                <a:lnTo>
                  <a:pt x="4650" y="274799"/>
                </a:lnTo>
                <a:lnTo>
                  <a:pt x="17986" y="317722"/>
                </a:lnTo>
                <a:lnTo>
                  <a:pt x="39085" y="356573"/>
                </a:lnTo>
                <a:lnTo>
                  <a:pt x="67024" y="390429"/>
                </a:lnTo>
                <a:lnTo>
                  <a:pt x="100880" y="418368"/>
                </a:lnTo>
                <a:lnTo>
                  <a:pt x="139731" y="439467"/>
                </a:lnTo>
                <a:lnTo>
                  <a:pt x="182654" y="452803"/>
                </a:lnTo>
                <a:lnTo>
                  <a:pt x="228727" y="457453"/>
                </a:lnTo>
                <a:lnTo>
                  <a:pt x="274841" y="452803"/>
                </a:lnTo>
                <a:lnTo>
                  <a:pt x="317795" y="439467"/>
                </a:lnTo>
                <a:lnTo>
                  <a:pt x="356669" y="418368"/>
                </a:lnTo>
                <a:lnTo>
                  <a:pt x="390540" y="390429"/>
                </a:lnTo>
                <a:lnTo>
                  <a:pt x="418489" y="356573"/>
                </a:lnTo>
                <a:lnTo>
                  <a:pt x="439592" y="317722"/>
                </a:lnTo>
                <a:lnTo>
                  <a:pt x="452930" y="274799"/>
                </a:lnTo>
                <a:lnTo>
                  <a:pt x="457581" y="228726"/>
                </a:lnTo>
                <a:lnTo>
                  <a:pt x="452930" y="182618"/>
                </a:lnTo>
                <a:lnTo>
                  <a:pt x="439592" y="139678"/>
                </a:lnTo>
                <a:lnTo>
                  <a:pt x="418489" y="100824"/>
                </a:lnTo>
                <a:lnTo>
                  <a:pt x="390540" y="66976"/>
                </a:lnTo>
                <a:lnTo>
                  <a:pt x="356669" y="39051"/>
                </a:lnTo>
                <a:lnTo>
                  <a:pt x="317795" y="17968"/>
                </a:lnTo>
                <a:lnTo>
                  <a:pt x="274841" y="4645"/>
                </a:lnTo>
                <a:lnTo>
                  <a:pt x="2287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2">
            <a:extLst>
              <a:ext uri="{FF2B5EF4-FFF2-40B4-BE49-F238E27FC236}">
                <a16:creationId xmlns:a16="http://schemas.microsoft.com/office/drawing/2014/main" id="{5DF4ED23-BC39-477C-93AA-182888CF73FD}"/>
              </a:ext>
            </a:extLst>
          </p:cNvPr>
          <p:cNvSpPr/>
          <p:nvPr/>
        </p:nvSpPr>
        <p:spPr>
          <a:xfrm>
            <a:off x="3214866" y="4514848"/>
            <a:ext cx="457834" cy="457834"/>
          </a:xfrm>
          <a:custGeom>
            <a:avLst/>
            <a:gdLst/>
            <a:ahLst/>
            <a:cxnLst/>
            <a:rect l="l" t="t" r="r" b="b"/>
            <a:pathLst>
              <a:path w="457835" h="457835">
                <a:moveTo>
                  <a:pt x="0" y="228726"/>
                </a:moveTo>
                <a:lnTo>
                  <a:pt x="4650" y="182618"/>
                </a:lnTo>
                <a:lnTo>
                  <a:pt x="17986" y="139678"/>
                </a:lnTo>
                <a:lnTo>
                  <a:pt x="39085" y="100824"/>
                </a:lnTo>
                <a:lnTo>
                  <a:pt x="67024" y="66976"/>
                </a:lnTo>
                <a:lnTo>
                  <a:pt x="100880" y="39051"/>
                </a:lnTo>
                <a:lnTo>
                  <a:pt x="139731" y="17968"/>
                </a:lnTo>
                <a:lnTo>
                  <a:pt x="182654" y="4645"/>
                </a:lnTo>
                <a:lnTo>
                  <a:pt x="228727" y="0"/>
                </a:lnTo>
                <a:lnTo>
                  <a:pt x="274841" y="4645"/>
                </a:lnTo>
                <a:lnTo>
                  <a:pt x="317795" y="17968"/>
                </a:lnTo>
                <a:lnTo>
                  <a:pt x="356669" y="39051"/>
                </a:lnTo>
                <a:lnTo>
                  <a:pt x="390540" y="66976"/>
                </a:lnTo>
                <a:lnTo>
                  <a:pt x="418489" y="100824"/>
                </a:lnTo>
                <a:lnTo>
                  <a:pt x="439592" y="139678"/>
                </a:lnTo>
                <a:lnTo>
                  <a:pt x="452930" y="182618"/>
                </a:lnTo>
                <a:lnTo>
                  <a:pt x="457581" y="228726"/>
                </a:lnTo>
                <a:lnTo>
                  <a:pt x="452930" y="274799"/>
                </a:lnTo>
                <a:lnTo>
                  <a:pt x="439592" y="317722"/>
                </a:lnTo>
                <a:lnTo>
                  <a:pt x="418489" y="356573"/>
                </a:lnTo>
                <a:lnTo>
                  <a:pt x="390540" y="390429"/>
                </a:lnTo>
                <a:lnTo>
                  <a:pt x="356669" y="418368"/>
                </a:lnTo>
                <a:lnTo>
                  <a:pt x="317795" y="439467"/>
                </a:lnTo>
                <a:lnTo>
                  <a:pt x="274841" y="452803"/>
                </a:lnTo>
                <a:lnTo>
                  <a:pt x="228727" y="457453"/>
                </a:lnTo>
                <a:lnTo>
                  <a:pt x="182654" y="452803"/>
                </a:lnTo>
                <a:lnTo>
                  <a:pt x="139731" y="439467"/>
                </a:lnTo>
                <a:lnTo>
                  <a:pt x="100880" y="418368"/>
                </a:lnTo>
                <a:lnTo>
                  <a:pt x="67024" y="390429"/>
                </a:lnTo>
                <a:lnTo>
                  <a:pt x="39085" y="356573"/>
                </a:lnTo>
                <a:lnTo>
                  <a:pt x="17986" y="317722"/>
                </a:lnTo>
                <a:lnTo>
                  <a:pt x="4650" y="274799"/>
                </a:lnTo>
                <a:lnTo>
                  <a:pt x="0" y="228726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3">
            <a:extLst>
              <a:ext uri="{FF2B5EF4-FFF2-40B4-BE49-F238E27FC236}">
                <a16:creationId xmlns:a16="http://schemas.microsoft.com/office/drawing/2014/main" id="{3D1B4F2B-0610-4BFC-9D66-FA48C2AFECFE}"/>
              </a:ext>
            </a:extLst>
          </p:cNvPr>
          <p:cNvSpPr/>
          <p:nvPr/>
        </p:nvSpPr>
        <p:spPr>
          <a:xfrm>
            <a:off x="3343516" y="4587492"/>
            <a:ext cx="182880" cy="2743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6">
            <a:extLst>
              <a:ext uri="{FF2B5EF4-FFF2-40B4-BE49-F238E27FC236}">
                <a16:creationId xmlns:a16="http://schemas.microsoft.com/office/drawing/2014/main" id="{5CBC00B9-6A62-46EC-BF46-3F28E6772272}"/>
              </a:ext>
            </a:extLst>
          </p:cNvPr>
          <p:cNvSpPr/>
          <p:nvPr/>
        </p:nvSpPr>
        <p:spPr>
          <a:xfrm>
            <a:off x="3594088" y="5177014"/>
            <a:ext cx="3343608" cy="381635"/>
          </a:xfrm>
          <a:custGeom>
            <a:avLst/>
            <a:gdLst/>
            <a:ahLst/>
            <a:cxnLst/>
            <a:rect l="l" t="t" r="r" b="b"/>
            <a:pathLst>
              <a:path w="4636770" h="381635">
                <a:moveTo>
                  <a:pt x="4636769" y="0"/>
                </a:moveTo>
                <a:lnTo>
                  <a:pt x="122935" y="0"/>
                </a:lnTo>
                <a:lnTo>
                  <a:pt x="0" y="190753"/>
                </a:lnTo>
                <a:lnTo>
                  <a:pt x="122935" y="381507"/>
                </a:lnTo>
                <a:lnTo>
                  <a:pt x="4636769" y="381507"/>
                </a:lnTo>
                <a:lnTo>
                  <a:pt x="4636769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 anchor="ctr"/>
          <a:lstStyle/>
          <a:p>
            <a:pPr algn="ctr"/>
            <a:r>
              <a:rPr lang="ko-KR" altLang="en-US" dirty="0"/>
              <a:t>사업장 전경</a:t>
            </a:r>
            <a:endParaRPr dirty="0"/>
          </a:p>
        </p:txBody>
      </p:sp>
      <p:sp>
        <p:nvSpPr>
          <p:cNvPr id="35" name="object 31">
            <a:extLst>
              <a:ext uri="{FF2B5EF4-FFF2-40B4-BE49-F238E27FC236}">
                <a16:creationId xmlns:a16="http://schemas.microsoft.com/office/drawing/2014/main" id="{8BC44CA8-E9CC-4AA4-8D1D-481E197C5748}"/>
              </a:ext>
            </a:extLst>
          </p:cNvPr>
          <p:cNvSpPr/>
          <p:nvPr/>
        </p:nvSpPr>
        <p:spPr>
          <a:xfrm>
            <a:off x="3341836" y="5136668"/>
            <a:ext cx="330863" cy="457834"/>
          </a:xfrm>
          <a:custGeom>
            <a:avLst/>
            <a:gdLst/>
            <a:ahLst/>
            <a:cxnLst/>
            <a:rect l="l" t="t" r="r" b="b"/>
            <a:pathLst>
              <a:path w="457835" h="457835">
                <a:moveTo>
                  <a:pt x="228727" y="0"/>
                </a:moveTo>
                <a:lnTo>
                  <a:pt x="182654" y="4645"/>
                </a:lnTo>
                <a:lnTo>
                  <a:pt x="139731" y="17968"/>
                </a:lnTo>
                <a:lnTo>
                  <a:pt x="100880" y="39051"/>
                </a:lnTo>
                <a:lnTo>
                  <a:pt x="67024" y="66976"/>
                </a:lnTo>
                <a:lnTo>
                  <a:pt x="39085" y="100824"/>
                </a:lnTo>
                <a:lnTo>
                  <a:pt x="17986" y="139678"/>
                </a:lnTo>
                <a:lnTo>
                  <a:pt x="4650" y="182618"/>
                </a:lnTo>
                <a:lnTo>
                  <a:pt x="0" y="228726"/>
                </a:lnTo>
                <a:lnTo>
                  <a:pt x="4650" y="274799"/>
                </a:lnTo>
                <a:lnTo>
                  <a:pt x="17986" y="317722"/>
                </a:lnTo>
                <a:lnTo>
                  <a:pt x="39085" y="356573"/>
                </a:lnTo>
                <a:lnTo>
                  <a:pt x="67024" y="390429"/>
                </a:lnTo>
                <a:lnTo>
                  <a:pt x="100880" y="418368"/>
                </a:lnTo>
                <a:lnTo>
                  <a:pt x="139731" y="439467"/>
                </a:lnTo>
                <a:lnTo>
                  <a:pt x="182654" y="452803"/>
                </a:lnTo>
                <a:lnTo>
                  <a:pt x="228727" y="457453"/>
                </a:lnTo>
                <a:lnTo>
                  <a:pt x="274841" y="452803"/>
                </a:lnTo>
                <a:lnTo>
                  <a:pt x="317795" y="439467"/>
                </a:lnTo>
                <a:lnTo>
                  <a:pt x="356669" y="418368"/>
                </a:lnTo>
                <a:lnTo>
                  <a:pt x="390540" y="390429"/>
                </a:lnTo>
                <a:lnTo>
                  <a:pt x="418489" y="356573"/>
                </a:lnTo>
                <a:lnTo>
                  <a:pt x="439592" y="317722"/>
                </a:lnTo>
                <a:lnTo>
                  <a:pt x="452930" y="274799"/>
                </a:lnTo>
                <a:lnTo>
                  <a:pt x="457581" y="228726"/>
                </a:lnTo>
                <a:lnTo>
                  <a:pt x="452930" y="182618"/>
                </a:lnTo>
                <a:lnTo>
                  <a:pt x="439592" y="139678"/>
                </a:lnTo>
                <a:lnTo>
                  <a:pt x="418489" y="100824"/>
                </a:lnTo>
                <a:lnTo>
                  <a:pt x="390540" y="66976"/>
                </a:lnTo>
                <a:lnTo>
                  <a:pt x="356669" y="39051"/>
                </a:lnTo>
                <a:lnTo>
                  <a:pt x="317795" y="17968"/>
                </a:lnTo>
                <a:lnTo>
                  <a:pt x="274841" y="4645"/>
                </a:lnTo>
                <a:lnTo>
                  <a:pt x="2287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r>
              <a:rPr lang="en-US" altLang="ko-K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endParaRPr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object 32">
            <a:extLst>
              <a:ext uri="{FF2B5EF4-FFF2-40B4-BE49-F238E27FC236}">
                <a16:creationId xmlns:a16="http://schemas.microsoft.com/office/drawing/2014/main" id="{0F558F57-89F6-485A-BBC3-A02615FF727B}"/>
              </a:ext>
            </a:extLst>
          </p:cNvPr>
          <p:cNvSpPr/>
          <p:nvPr/>
        </p:nvSpPr>
        <p:spPr>
          <a:xfrm>
            <a:off x="3214866" y="5147424"/>
            <a:ext cx="457834" cy="457834"/>
          </a:xfrm>
          <a:custGeom>
            <a:avLst/>
            <a:gdLst/>
            <a:ahLst/>
            <a:cxnLst/>
            <a:rect l="l" t="t" r="r" b="b"/>
            <a:pathLst>
              <a:path w="457835" h="457835">
                <a:moveTo>
                  <a:pt x="0" y="228726"/>
                </a:moveTo>
                <a:lnTo>
                  <a:pt x="4650" y="182618"/>
                </a:lnTo>
                <a:lnTo>
                  <a:pt x="17986" y="139678"/>
                </a:lnTo>
                <a:lnTo>
                  <a:pt x="39085" y="100824"/>
                </a:lnTo>
                <a:lnTo>
                  <a:pt x="67024" y="66976"/>
                </a:lnTo>
                <a:lnTo>
                  <a:pt x="100880" y="39051"/>
                </a:lnTo>
                <a:lnTo>
                  <a:pt x="139731" y="17968"/>
                </a:lnTo>
                <a:lnTo>
                  <a:pt x="182654" y="4645"/>
                </a:lnTo>
                <a:lnTo>
                  <a:pt x="228727" y="0"/>
                </a:lnTo>
                <a:lnTo>
                  <a:pt x="274841" y="4645"/>
                </a:lnTo>
                <a:lnTo>
                  <a:pt x="317795" y="17968"/>
                </a:lnTo>
                <a:lnTo>
                  <a:pt x="356669" y="39051"/>
                </a:lnTo>
                <a:lnTo>
                  <a:pt x="390540" y="66976"/>
                </a:lnTo>
                <a:lnTo>
                  <a:pt x="418489" y="100824"/>
                </a:lnTo>
                <a:lnTo>
                  <a:pt x="439592" y="139678"/>
                </a:lnTo>
                <a:lnTo>
                  <a:pt x="452930" y="182618"/>
                </a:lnTo>
                <a:lnTo>
                  <a:pt x="457581" y="228726"/>
                </a:lnTo>
                <a:lnTo>
                  <a:pt x="452930" y="274799"/>
                </a:lnTo>
                <a:lnTo>
                  <a:pt x="439592" y="317722"/>
                </a:lnTo>
                <a:lnTo>
                  <a:pt x="418489" y="356573"/>
                </a:lnTo>
                <a:lnTo>
                  <a:pt x="390540" y="390429"/>
                </a:lnTo>
                <a:lnTo>
                  <a:pt x="356669" y="418368"/>
                </a:lnTo>
                <a:lnTo>
                  <a:pt x="317795" y="439467"/>
                </a:lnTo>
                <a:lnTo>
                  <a:pt x="274841" y="452803"/>
                </a:lnTo>
                <a:lnTo>
                  <a:pt x="228727" y="457453"/>
                </a:lnTo>
                <a:lnTo>
                  <a:pt x="182654" y="452803"/>
                </a:lnTo>
                <a:lnTo>
                  <a:pt x="139731" y="439467"/>
                </a:lnTo>
                <a:lnTo>
                  <a:pt x="100880" y="418368"/>
                </a:lnTo>
                <a:lnTo>
                  <a:pt x="67024" y="390429"/>
                </a:lnTo>
                <a:lnTo>
                  <a:pt x="39085" y="356573"/>
                </a:lnTo>
                <a:lnTo>
                  <a:pt x="17986" y="317722"/>
                </a:lnTo>
                <a:lnTo>
                  <a:pt x="4650" y="274799"/>
                </a:lnTo>
                <a:lnTo>
                  <a:pt x="0" y="228726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1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3A6D2B1-74C0-4353-A390-7D92644B4323}"/>
              </a:ext>
            </a:extLst>
          </p:cNvPr>
          <p:cNvSpPr/>
          <p:nvPr/>
        </p:nvSpPr>
        <p:spPr>
          <a:xfrm>
            <a:off x="4093769" y="1518883"/>
            <a:ext cx="2631016" cy="492759"/>
          </a:xfrm>
          <a:custGeom>
            <a:avLst/>
            <a:gdLst/>
            <a:ahLst/>
            <a:cxnLst/>
            <a:rect l="l" t="t" r="r" b="b"/>
            <a:pathLst>
              <a:path w="3369309" h="492760">
                <a:moveTo>
                  <a:pt x="3237992" y="0"/>
                </a:moveTo>
                <a:lnTo>
                  <a:pt x="130937" y="0"/>
                </a:lnTo>
                <a:lnTo>
                  <a:pt x="80009" y="3683"/>
                </a:lnTo>
                <a:lnTo>
                  <a:pt x="38354" y="13589"/>
                </a:lnTo>
                <a:lnTo>
                  <a:pt x="10287" y="28448"/>
                </a:lnTo>
                <a:lnTo>
                  <a:pt x="0" y="46609"/>
                </a:lnTo>
                <a:lnTo>
                  <a:pt x="0" y="446024"/>
                </a:lnTo>
                <a:lnTo>
                  <a:pt x="10287" y="464185"/>
                </a:lnTo>
                <a:lnTo>
                  <a:pt x="38354" y="479044"/>
                </a:lnTo>
                <a:lnTo>
                  <a:pt x="80009" y="488950"/>
                </a:lnTo>
                <a:lnTo>
                  <a:pt x="130937" y="492633"/>
                </a:lnTo>
                <a:lnTo>
                  <a:pt x="3237992" y="492633"/>
                </a:lnTo>
                <a:lnTo>
                  <a:pt x="3289046" y="488950"/>
                </a:lnTo>
                <a:lnTo>
                  <a:pt x="3330575" y="479044"/>
                </a:lnTo>
                <a:lnTo>
                  <a:pt x="3358642" y="464185"/>
                </a:lnTo>
                <a:lnTo>
                  <a:pt x="3368929" y="446024"/>
                </a:lnTo>
                <a:lnTo>
                  <a:pt x="3368929" y="46609"/>
                </a:lnTo>
                <a:lnTo>
                  <a:pt x="3358642" y="28448"/>
                </a:lnTo>
                <a:lnTo>
                  <a:pt x="3330575" y="13589"/>
                </a:lnTo>
                <a:lnTo>
                  <a:pt x="3289046" y="3683"/>
                </a:lnTo>
                <a:lnTo>
                  <a:pt x="3237992" y="0"/>
                </a:lnTo>
                <a:close/>
              </a:path>
            </a:pathLst>
          </a:custGeom>
          <a:solidFill>
            <a:srgbClr val="F0F0F0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AC7CF53-503F-4CA3-AF72-34E213282C55}"/>
              </a:ext>
            </a:extLst>
          </p:cNvPr>
          <p:cNvSpPr/>
          <p:nvPr/>
        </p:nvSpPr>
        <p:spPr>
          <a:xfrm>
            <a:off x="1184413" y="1512675"/>
            <a:ext cx="1029749" cy="492759"/>
          </a:xfrm>
          <a:custGeom>
            <a:avLst/>
            <a:gdLst/>
            <a:ahLst/>
            <a:cxnLst/>
            <a:rect l="l" t="t" r="r" b="b"/>
            <a:pathLst>
              <a:path w="2085339" h="492760">
                <a:moveTo>
                  <a:pt x="2003894" y="0"/>
                </a:moveTo>
                <a:lnTo>
                  <a:pt x="81076" y="0"/>
                </a:lnTo>
                <a:lnTo>
                  <a:pt x="49529" y="3683"/>
                </a:lnTo>
                <a:lnTo>
                  <a:pt x="23749" y="13589"/>
                </a:lnTo>
                <a:lnTo>
                  <a:pt x="6375" y="28448"/>
                </a:lnTo>
                <a:lnTo>
                  <a:pt x="0" y="46609"/>
                </a:lnTo>
                <a:lnTo>
                  <a:pt x="0" y="446024"/>
                </a:lnTo>
                <a:lnTo>
                  <a:pt x="6375" y="464185"/>
                </a:lnTo>
                <a:lnTo>
                  <a:pt x="23749" y="479044"/>
                </a:lnTo>
                <a:lnTo>
                  <a:pt x="49529" y="488950"/>
                </a:lnTo>
                <a:lnTo>
                  <a:pt x="81076" y="492633"/>
                </a:lnTo>
                <a:lnTo>
                  <a:pt x="2003894" y="492633"/>
                </a:lnTo>
                <a:lnTo>
                  <a:pt x="2035517" y="488950"/>
                </a:lnTo>
                <a:lnTo>
                  <a:pt x="2061298" y="479044"/>
                </a:lnTo>
                <a:lnTo>
                  <a:pt x="2078570" y="464185"/>
                </a:lnTo>
                <a:lnTo>
                  <a:pt x="2084920" y="446024"/>
                </a:lnTo>
                <a:lnTo>
                  <a:pt x="2084920" y="46609"/>
                </a:lnTo>
                <a:lnTo>
                  <a:pt x="2078570" y="28448"/>
                </a:lnTo>
                <a:lnTo>
                  <a:pt x="2061298" y="13589"/>
                </a:lnTo>
                <a:lnTo>
                  <a:pt x="2035517" y="3683"/>
                </a:lnTo>
                <a:lnTo>
                  <a:pt x="2003894" y="0"/>
                </a:lnTo>
                <a:close/>
              </a:path>
            </a:pathLst>
          </a:custGeom>
          <a:solidFill>
            <a:srgbClr val="F0F0F0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10D4E63A-5E44-429E-ABEE-D1222516B46B}"/>
              </a:ext>
            </a:extLst>
          </p:cNvPr>
          <p:cNvSpPr/>
          <p:nvPr/>
        </p:nvSpPr>
        <p:spPr>
          <a:xfrm>
            <a:off x="1157072" y="2400105"/>
            <a:ext cx="0" cy="2957195"/>
          </a:xfrm>
          <a:custGeom>
            <a:avLst/>
            <a:gdLst/>
            <a:ahLst/>
            <a:cxnLst/>
            <a:rect l="l" t="t" r="r" b="b"/>
            <a:pathLst>
              <a:path h="2957195">
                <a:moveTo>
                  <a:pt x="0" y="0"/>
                </a:moveTo>
                <a:lnTo>
                  <a:pt x="0" y="2956941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1DA9085A-AE68-41DB-8DC6-4B9F7EC3C5DA}"/>
              </a:ext>
            </a:extLst>
          </p:cNvPr>
          <p:cNvSpPr/>
          <p:nvPr/>
        </p:nvSpPr>
        <p:spPr>
          <a:xfrm>
            <a:off x="1145088" y="3105781"/>
            <a:ext cx="6671305" cy="2370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33499BE9-6CAF-404B-87AC-AEA295A70CDC}"/>
              </a:ext>
            </a:extLst>
          </p:cNvPr>
          <p:cNvSpPr/>
          <p:nvPr/>
        </p:nvSpPr>
        <p:spPr>
          <a:xfrm>
            <a:off x="1295037" y="2562215"/>
            <a:ext cx="5499735" cy="2781300"/>
          </a:xfrm>
          <a:custGeom>
            <a:avLst/>
            <a:gdLst/>
            <a:ahLst/>
            <a:cxnLst/>
            <a:rect l="l" t="t" r="r" b="b"/>
            <a:pathLst>
              <a:path w="5499734" h="2781300">
                <a:moveTo>
                  <a:pt x="515505" y="2730499"/>
                </a:moveTo>
                <a:lnTo>
                  <a:pt x="64109" y="2730499"/>
                </a:lnTo>
                <a:lnTo>
                  <a:pt x="0" y="2743199"/>
                </a:lnTo>
                <a:lnTo>
                  <a:pt x="4025" y="2781299"/>
                </a:lnTo>
                <a:lnTo>
                  <a:pt x="130695" y="2781299"/>
                </a:lnTo>
                <a:lnTo>
                  <a:pt x="191401" y="2768599"/>
                </a:lnTo>
                <a:lnTo>
                  <a:pt x="250329" y="2768599"/>
                </a:lnTo>
                <a:lnTo>
                  <a:pt x="307479" y="2755899"/>
                </a:lnTo>
                <a:lnTo>
                  <a:pt x="362597" y="2755899"/>
                </a:lnTo>
                <a:lnTo>
                  <a:pt x="415810" y="2743199"/>
                </a:lnTo>
                <a:lnTo>
                  <a:pt x="491629" y="2743199"/>
                </a:lnTo>
                <a:lnTo>
                  <a:pt x="515505" y="2730499"/>
                </a:lnTo>
                <a:close/>
              </a:path>
              <a:path w="5499734" h="2781300">
                <a:moveTo>
                  <a:pt x="604786" y="2717799"/>
                </a:moveTo>
                <a:lnTo>
                  <a:pt x="186956" y="2717799"/>
                </a:lnTo>
                <a:lnTo>
                  <a:pt x="126250" y="2730499"/>
                </a:lnTo>
                <a:lnTo>
                  <a:pt x="583323" y="2730499"/>
                </a:lnTo>
                <a:lnTo>
                  <a:pt x="604786" y="2717799"/>
                </a:lnTo>
                <a:close/>
              </a:path>
              <a:path w="5499734" h="2781300">
                <a:moveTo>
                  <a:pt x="686955" y="2705099"/>
                </a:moveTo>
                <a:lnTo>
                  <a:pt x="357390" y="2705099"/>
                </a:lnTo>
                <a:lnTo>
                  <a:pt x="302272" y="2717799"/>
                </a:lnTo>
                <a:lnTo>
                  <a:pt x="646442" y="2717799"/>
                </a:lnTo>
                <a:lnTo>
                  <a:pt x="686955" y="2705099"/>
                </a:lnTo>
                <a:close/>
              </a:path>
              <a:path w="5499734" h="2781300">
                <a:moveTo>
                  <a:pt x="766330" y="2692399"/>
                </a:moveTo>
                <a:lnTo>
                  <a:pt x="461276" y="2692399"/>
                </a:lnTo>
                <a:lnTo>
                  <a:pt x="410222" y="2705099"/>
                </a:lnTo>
                <a:lnTo>
                  <a:pt x="726706" y="2705099"/>
                </a:lnTo>
                <a:lnTo>
                  <a:pt x="766330" y="2692399"/>
                </a:lnTo>
                <a:close/>
              </a:path>
              <a:path w="5499734" h="2781300">
                <a:moveTo>
                  <a:pt x="846594" y="2679699"/>
                </a:moveTo>
                <a:lnTo>
                  <a:pt x="532523" y="2679699"/>
                </a:lnTo>
                <a:lnTo>
                  <a:pt x="509409" y="2692399"/>
                </a:lnTo>
                <a:lnTo>
                  <a:pt x="806462" y="2692399"/>
                </a:lnTo>
                <a:lnTo>
                  <a:pt x="846594" y="2679699"/>
                </a:lnTo>
                <a:close/>
              </a:path>
              <a:path w="5499734" h="2781300">
                <a:moveTo>
                  <a:pt x="1077353" y="2628899"/>
                </a:moveTo>
                <a:lnTo>
                  <a:pt x="837958" y="2628899"/>
                </a:lnTo>
                <a:lnTo>
                  <a:pt x="798080" y="2641599"/>
                </a:lnTo>
                <a:lnTo>
                  <a:pt x="758202" y="2654299"/>
                </a:lnTo>
                <a:lnTo>
                  <a:pt x="718959" y="2654299"/>
                </a:lnTo>
                <a:lnTo>
                  <a:pt x="679335" y="2666999"/>
                </a:lnTo>
                <a:lnTo>
                  <a:pt x="639330" y="2666999"/>
                </a:lnTo>
                <a:lnTo>
                  <a:pt x="597801" y="2679699"/>
                </a:lnTo>
                <a:lnTo>
                  <a:pt x="885710" y="2679699"/>
                </a:lnTo>
                <a:lnTo>
                  <a:pt x="962672" y="2654299"/>
                </a:lnTo>
                <a:lnTo>
                  <a:pt x="1038745" y="2641599"/>
                </a:lnTo>
                <a:lnTo>
                  <a:pt x="1077353" y="2628899"/>
                </a:lnTo>
                <a:close/>
              </a:path>
              <a:path w="5499734" h="2781300">
                <a:moveTo>
                  <a:pt x="1693176" y="2387599"/>
                </a:moveTo>
                <a:lnTo>
                  <a:pt x="1602244" y="2387599"/>
                </a:lnTo>
                <a:lnTo>
                  <a:pt x="1566557" y="2412999"/>
                </a:lnTo>
                <a:lnTo>
                  <a:pt x="1566811" y="2412999"/>
                </a:lnTo>
                <a:lnTo>
                  <a:pt x="1530108" y="2425699"/>
                </a:lnTo>
                <a:lnTo>
                  <a:pt x="1530489" y="2425699"/>
                </a:lnTo>
                <a:lnTo>
                  <a:pt x="1493151" y="2451099"/>
                </a:lnTo>
                <a:lnTo>
                  <a:pt x="1493786" y="2451099"/>
                </a:lnTo>
                <a:lnTo>
                  <a:pt x="1456067" y="2463799"/>
                </a:lnTo>
                <a:lnTo>
                  <a:pt x="1456956" y="2463799"/>
                </a:lnTo>
                <a:lnTo>
                  <a:pt x="1419237" y="2489199"/>
                </a:lnTo>
                <a:lnTo>
                  <a:pt x="1420126" y="2489199"/>
                </a:lnTo>
                <a:lnTo>
                  <a:pt x="1382026" y="2501899"/>
                </a:lnTo>
                <a:lnTo>
                  <a:pt x="1382788" y="2501899"/>
                </a:lnTo>
                <a:lnTo>
                  <a:pt x="1343672" y="2514599"/>
                </a:lnTo>
                <a:lnTo>
                  <a:pt x="1344307" y="2514599"/>
                </a:lnTo>
                <a:lnTo>
                  <a:pt x="1304429" y="2527299"/>
                </a:lnTo>
                <a:lnTo>
                  <a:pt x="1304937" y="2527299"/>
                </a:lnTo>
                <a:lnTo>
                  <a:pt x="1264551" y="2539999"/>
                </a:lnTo>
                <a:lnTo>
                  <a:pt x="1264932" y="2539999"/>
                </a:lnTo>
                <a:lnTo>
                  <a:pt x="1224419" y="2552699"/>
                </a:lnTo>
                <a:lnTo>
                  <a:pt x="1184414" y="2552699"/>
                </a:lnTo>
                <a:lnTo>
                  <a:pt x="1104658" y="2578099"/>
                </a:lnTo>
                <a:lnTo>
                  <a:pt x="1066050" y="2590799"/>
                </a:lnTo>
                <a:lnTo>
                  <a:pt x="1028458" y="2590799"/>
                </a:lnTo>
                <a:lnTo>
                  <a:pt x="952639" y="2616199"/>
                </a:lnTo>
                <a:lnTo>
                  <a:pt x="915174" y="2616199"/>
                </a:lnTo>
                <a:lnTo>
                  <a:pt x="876693" y="2628899"/>
                </a:lnTo>
                <a:lnTo>
                  <a:pt x="1116342" y="2628899"/>
                </a:lnTo>
                <a:lnTo>
                  <a:pt x="1398917" y="2539999"/>
                </a:lnTo>
                <a:lnTo>
                  <a:pt x="1476387" y="2514599"/>
                </a:lnTo>
                <a:lnTo>
                  <a:pt x="1514868" y="2489199"/>
                </a:lnTo>
                <a:lnTo>
                  <a:pt x="1552714" y="2476499"/>
                </a:lnTo>
                <a:lnTo>
                  <a:pt x="1589925" y="2451099"/>
                </a:lnTo>
                <a:lnTo>
                  <a:pt x="1625993" y="2425699"/>
                </a:lnTo>
                <a:lnTo>
                  <a:pt x="1660537" y="2412999"/>
                </a:lnTo>
                <a:lnTo>
                  <a:pt x="1693176" y="2387599"/>
                </a:lnTo>
                <a:close/>
              </a:path>
              <a:path w="5499734" h="2781300">
                <a:moveTo>
                  <a:pt x="1893582" y="2260599"/>
                </a:moveTo>
                <a:lnTo>
                  <a:pt x="1802904" y="2260599"/>
                </a:lnTo>
                <a:lnTo>
                  <a:pt x="1778774" y="2285999"/>
                </a:lnTo>
                <a:lnTo>
                  <a:pt x="1779028" y="2285999"/>
                </a:lnTo>
                <a:lnTo>
                  <a:pt x="1753501" y="2298699"/>
                </a:lnTo>
                <a:lnTo>
                  <a:pt x="1753882" y="2298699"/>
                </a:lnTo>
                <a:lnTo>
                  <a:pt x="1726704" y="2311399"/>
                </a:lnTo>
                <a:lnTo>
                  <a:pt x="1727339" y="2311399"/>
                </a:lnTo>
                <a:lnTo>
                  <a:pt x="1698764" y="2336799"/>
                </a:lnTo>
                <a:lnTo>
                  <a:pt x="1684159" y="2336799"/>
                </a:lnTo>
                <a:lnTo>
                  <a:pt x="1636026" y="2374899"/>
                </a:lnTo>
                <a:lnTo>
                  <a:pt x="1601863" y="2387599"/>
                </a:lnTo>
                <a:lnTo>
                  <a:pt x="1708670" y="2387599"/>
                </a:lnTo>
                <a:lnTo>
                  <a:pt x="1723783" y="2374899"/>
                </a:lnTo>
                <a:lnTo>
                  <a:pt x="1752866" y="2349499"/>
                </a:lnTo>
                <a:lnTo>
                  <a:pt x="1780552" y="2336799"/>
                </a:lnTo>
                <a:lnTo>
                  <a:pt x="1806460" y="2324099"/>
                </a:lnTo>
                <a:lnTo>
                  <a:pt x="1830844" y="2298699"/>
                </a:lnTo>
                <a:lnTo>
                  <a:pt x="1853450" y="2285999"/>
                </a:lnTo>
                <a:lnTo>
                  <a:pt x="1874405" y="2273299"/>
                </a:lnTo>
                <a:lnTo>
                  <a:pt x="1874151" y="2273299"/>
                </a:lnTo>
                <a:lnTo>
                  <a:pt x="1893582" y="2260599"/>
                </a:lnTo>
                <a:close/>
              </a:path>
              <a:path w="5499734" h="2781300">
                <a:moveTo>
                  <a:pt x="1963051" y="2209799"/>
                </a:moveTo>
                <a:lnTo>
                  <a:pt x="1875929" y="2209799"/>
                </a:lnTo>
                <a:lnTo>
                  <a:pt x="1866404" y="2222499"/>
                </a:lnTo>
                <a:lnTo>
                  <a:pt x="1846592" y="2235199"/>
                </a:lnTo>
                <a:lnTo>
                  <a:pt x="1825383" y="2247899"/>
                </a:lnTo>
                <a:lnTo>
                  <a:pt x="1802777" y="2260599"/>
                </a:lnTo>
                <a:lnTo>
                  <a:pt x="1893074" y="2260599"/>
                </a:lnTo>
                <a:lnTo>
                  <a:pt x="1902218" y="2247899"/>
                </a:lnTo>
                <a:lnTo>
                  <a:pt x="1910219" y="2247899"/>
                </a:lnTo>
                <a:lnTo>
                  <a:pt x="1918347" y="2235199"/>
                </a:lnTo>
                <a:lnTo>
                  <a:pt x="1931809" y="2235199"/>
                </a:lnTo>
                <a:lnTo>
                  <a:pt x="1937651" y="2222499"/>
                </a:lnTo>
                <a:lnTo>
                  <a:pt x="1954542" y="2222499"/>
                </a:lnTo>
                <a:lnTo>
                  <a:pt x="1963051" y="2209799"/>
                </a:lnTo>
                <a:close/>
              </a:path>
              <a:path w="5499734" h="2781300">
                <a:moveTo>
                  <a:pt x="2013851" y="2197099"/>
                </a:moveTo>
                <a:lnTo>
                  <a:pt x="1893201" y="2197099"/>
                </a:lnTo>
                <a:lnTo>
                  <a:pt x="1884946" y="2209799"/>
                </a:lnTo>
                <a:lnTo>
                  <a:pt x="2000770" y="2209799"/>
                </a:lnTo>
                <a:lnTo>
                  <a:pt x="2013851" y="2197099"/>
                </a:lnTo>
                <a:close/>
              </a:path>
              <a:path w="5499734" h="2781300">
                <a:moveTo>
                  <a:pt x="2164727" y="2184399"/>
                </a:moveTo>
                <a:lnTo>
                  <a:pt x="1913394" y="2184399"/>
                </a:lnTo>
                <a:lnTo>
                  <a:pt x="1900567" y="2197099"/>
                </a:lnTo>
                <a:lnTo>
                  <a:pt x="2143772" y="2197099"/>
                </a:lnTo>
                <a:lnTo>
                  <a:pt x="2164727" y="2184399"/>
                </a:lnTo>
                <a:close/>
              </a:path>
              <a:path w="5499734" h="2781300">
                <a:moveTo>
                  <a:pt x="2383675" y="2171699"/>
                </a:moveTo>
                <a:lnTo>
                  <a:pt x="1934476" y="2171699"/>
                </a:lnTo>
                <a:lnTo>
                  <a:pt x="1924189" y="2184399"/>
                </a:lnTo>
                <a:lnTo>
                  <a:pt x="2350020" y="2184399"/>
                </a:lnTo>
                <a:lnTo>
                  <a:pt x="2383675" y="2171699"/>
                </a:lnTo>
                <a:close/>
              </a:path>
              <a:path w="5499734" h="2781300">
                <a:moveTo>
                  <a:pt x="2511818" y="2158999"/>
                </a:moveTo>
                <a:lnTo>
                  <a:pt x="1965083" y="2158999"/>
                </a:lnTo>
                <a:lnTo>
                  <a:pt x="1954415" y="2171699"/>
                </a:lnTo>
                <a:lnTo>
                  <a:pt x="2493022" y="2171699"/>
                </a:lnTo>
                <a:lnTo>
                  <a:pt x="2511818" y="2158999"/>
                </a:lnTo>
                <a:close/>
              </a:path>
              <a:path w="5499734" h="2781300">
                <a:moveTo>
                  <a:pt x="2568460" y="2146299"/>
                </a:moveTo>
                <a:lnTo>
                  <a:pt x="2020455" y="2146299"/>
                </a:lnTo>
                <a:lnTo>
                  <a:pt x="2006104" y="2158999"/>
                </a:lnTo>
                <a:lnTo>
                  <a:pt x="2549537" y="2158999"/>
                </a:lnTo>
                <a:lnTo>
                  <a:pt x="2568460" y="2146299"/>
                </a:lnTo>
                <a:close/>
              </a:path>
              <a:path w="5499734" h="2781300">
                <a:moveTo>
                  <a:pt x="2625991" y="2120899"/>
                </a:moveTo>
                <a:lnTo>
                  <a:pt x="2451239" y="2120899"/>
                </a:lnTo>
                <a:lnTo>
                  <a:pt x="2415552" y="2133599"/>
                </a:lnTo>
                <a:lnTo>
                  <a:pt x="2232037" y="2133599"/>
                </a:lnTo>
                <a:lnTo>
                  <a:pt x="2207526" y="2146299"/>
                </a:lnTo>
                <a:lnTo>
                  <a:pt x="2587510" y="2146299"/>
                </a:lnTo>
                <a:lnTo>
                  <a:pt x="2625991" y="2120899"/>
                </a:lnTo>
                <a:close/>
              </a:path>
              <a:path w="5499734" h="2781300">
                <a:moveTo>
                  <a:pt x="2964954" y="1968499"/>
                </a:moveTo>
                <a:lnTo>
                  <a:pt x="2789059" y="1968499"/>
                </a:lnTo>
                <a:lnTo>
                  <a:pt x="2752737" y="1993899"/>
                </a:lnTo>
                <a:lnTo>
                  <a:pt x="2659011" y="2057399"/>
                </a:lnTo>
                <a:lnTo>
                  <a:pt x="2640850" y="2057399"/>
                </a:lnTo>
                <a:lnTo>
                  <a:pt x="2622054" y="2070099"/>
                </a:lnTo>
                <a:lnTo>
                  <a:pt x="2622689" y="2070099"/>
                </a:lnTo>
                <a:lnTo>
                  <a:pt x="2604020" y="2082799"/>
                </a:lnTo>
                <a:lnTo>
                  <a:pt x="2604782" y="2082799"/>
                </a:lnTo>
                <a:lnTo>
                  <a:pt x="2586367" y="2095499"/>
                </a:lnTo>
                <a:lnTo>
                  <a:pt x="2570365" y="2095499"/>
                </a:lnTo>
                <a:lnTo>
                  <a:pt x="2552585" y="2108199"/>
                </a:lnTo>
                <a:lnTo>
                  <a:pt x="2520200" y="2108199"/>
                </a:lnTo>
                <a:lnTo>
                  <a:pt x="2502166" y="2120899"/>
                </a:lnTo>
                <a:lnTo>
                  <a:pt x="2645295" y="2120899"/>
                </a:lnTo>
                <a:lnTo>
                  <a:pt x="2683903" y="2095499"/>
                </a:lnTo>
                <a:lnTo>
                  <a:pt x="2721876" y="2070099"/>
                </a:lnTo>
                <a:lnTo>
                  <a:pt x="2759214" y="2044699"/>
                </a:lnTo>
                <a:lnTo>
                  <a:pt x="2777375" y="2031999"/>
                </a:lnTo>
                <a:lnTo>
                  <a:pt x="2776994" y="2031999"/>
                </a:lnTo>
                <a:lnTo>
                  <a:pt x="2794901" y="2019299"/>
                </a:lnTo>
                <a:lnTo>
                  <a:pt x="2811284" y="2019299"/>
                </a:lnTo>
                <a:lnTo>
                  <a:pt x="2828429" y="2006599"/>
                </a:lnTo>
                <a:lnTo>
                  <a:pt x="2827413" y="2006599"/>
                </a:lnTo>
                <a:lnTo>
                  <a:pt x="2844050" y="1993899"/>
                </a:lnTo>
                <a:lnTo>
                  <a:pt x="2871990" y="1993899"/>
                </a:lnTo>
                <a:lnTo>
                  <a:pt x="2886976" y="1981199"/>
                </a:lnTo>
                <a:lnTo>
                  <a:pt x="2938538" y="1981199"/>
                </a:lnTo>
                <a:lnTo>
                  <a:pt x="2964954" y="1968499"/>
                </a:lnTo>
                <a:close/>
              </a:path>
              <a:path w="5499734" h="2781300">
                <a:moveTo>
                  <a:pt x="3287661" y="1943099"/>
                </a:moveTo>
                <a:lnTo>
                  <a:pt x="2841764" y="1943099"/>
                </a:lnTo>
                <a:lnTo>
                  <a:pt x="2824619" y="1955799"/>
                </a:lnTo>
                <a:lnTo>
                  <a:pt x="2807093" y="1968499"/>
                </a:lnTo>
                <a:lnTo>
                  <a:pt x="3230892" y="1968499"/>
                </a:lnTo>
                <a:lnTo>
                  <a:pt x="3240544" y="1955799"/>
                </a:lnTo>
                <a:lnTo>
                  <a:pt x="3279406" y="1955799"/>
                </a:lnTo>
                <a:lnTo>
                  <a:pt x="3287661" y="1943099"/>
                </a:lnTo>
                <a:close/>
              </a:path>
              <a:path w="5499734" h="2781300">
                <a:moveTo>
                  <a:pt x="3313950" y="1930399"/>
                </a:moveTo>
                <a:lnTo>
                  <a:pt x="2890024" y="1930399"/>
                </a:lnTo>
                <a:lnTo>
                  <a:pt x="2874403" y="1943099"/>
                </a:lnTo>
                <a:lnTo>
                  <a:pt x="3304552" y="1943099"/>
                </a:lnTo>
                <a:lnTo>
                  <a:pt x="3313950" y="1930399"/>
                </a:lnTo>
                <a:close/>
              </a:path>
              <a:path w="5499734" h="2781300">
                <a:moveTo>
                  <a:pt x="3335413" y="1917699"/>
                </a:moveTo>
                <a:lnTo>
                  <a:pt x="3059696" y="1917699"/>
                </a:lnTo>
                <a:lnTo>
                  <a:pt x="3036074" y="1930399"/>
                </a:lnTo>
                <a:lnTo>
                  <a:pt x="3324237" y="1930399"/>
                </a:lnTo>
                <a:lnTo>
                  <a:pt x="3335413" y="1917699"/>
                </a:lnTo>
                <a:close/>
              </a:path>
              <a:path w="5499734" h="2781300">
                <a:moveTo>
                  <a:pt x="3395230" y="1879599"/>
                </a:moveTo>
                <a:lnTo>
                  <a:pt x="3310394" y="1879599"/>
                </a:lnTo>
                <a:lnTo>
                  <a:pt x="3299726" y="1892299"/>
                </a:lnTo>
                <a:lnTo>
                  <a:pt x="3283724" y="1892299"/>
                </a:lnTo>
                <a:lnTo>
                  <a:pt x="3275850" y="1904999"/>
                </a:lnTo>
                <a:lnTo>
                  <a:pt x="3252355" y="1904999"/>
                </a:lnTo>
                <a:lnTo>
                  <a:pt x="3237115" y="1917699"/>
                </a:lnTo>
                <a:lnTo>
                  <a:pt x="3347859" y="1917699"/>
                </a:lnTo>
                <a:lnTo>
                  <a:pt x="3361829" y="1904999"/>
                </a:lnTo>
                <a:lnTo>
                  <a:pt x="3377577" y="1892299"/>
                </a:lnTo>
                <a:lnTo>
                  <a:pt x="3395230" y="1879599"/>
                </a:lnTo>
                <a:close/>
              </a:path>
              <a:path w="5499734" h="2781300">
                <a:moveTo>
                  <a:pt x="3426472" y="1854199"/>
                </a:moveTo>
                <a:lnTo>
                  <a:pt x="3350526" y="1854199"/>
                </a:lnTo>
                <a:lnTo>
                  <a:pt x="3334905" y="1866899"/>
                </a:lnTo>
                <a:lnTo>
                  <a:pt x="3335159" y="1866899"/>
                </a:lnTo>
                <a:lnTo>
                  <a:pt x="3321570" y="1879599"/>
                </a:lnTo>
                <a:lnTo>
                  <a:pt x="3405136" y="1879599"/>
                </a:lnTo>
                <a:lnTo>
                  <a:pt x="3415677" y="1866899"/>
                </a:lnTo>
                <a:lnTo>
                  <a:pt x="3426472" y="1854199"/>
                </a:lnTo>
                <a:close/>
              </a:path>
              <a:path w="5499734" h="2781300">
                <a:moveTo>
                  <a:pt x="3539502" y="1765299"/>
                </a:moveTo>
                <a:lnTo>
                  <a:pt x="3454666" y="1765299"/>
                </a:lnTo>
                <a:lnTo>
                  <a:pt x="3429901" y="1790699"/>
                </a:lnTo>
                <a:lnTo>
                  <a:pt x="3430028" y="1790699"/>
                </a:lnTo>
                <a:lnTo>
                  <a:pt x="3418344" y="1803399"/>
                </a:lnTo>
                <a:lnTo>
                  <a:pt x="3418598" y="1803399"/>
                </a:lnTo>
                <a:lnTo>
                  <a:pt x="3407168" y="1816099"/>
                </a:lnTo>
                <a:lnTo>
                  <a:pt x="3396754" y="1816099"/>
                </a:lnTo>
                <a:lnTo>
                  <a:pt x="3386213" y="1828799"/>
                </a:lnTo>
                <a:lnTo>
                  <a:pt x="3386594" y="1828799"/>
                </a:lnTo>
                <a:lnTo>
                  <a:pt x="3376434" y="1841499"/>
                </a:lnTo>
                <a:lnTo>
                  <a:pt x="3367671" y="1841499"/>
                </a:lnTo>
                <a:lnTo>
                  <a:pt x="3350272" y="1854199"/>
                </a:lnTo>
                <a:lnTo>
                  <a:pt x="3437648" y="1854199"/>
                </a:lnTo>
                <a:lnTo>
                  <a:pt x="3449205" y="1841499"/>
                </a:lnTo>
                <a:lnTo>
                  <a:pt x="3461143" y="1828799"/>
                </a:lnTo>
                <a:lnTo>
                  <a:pt x="3486035" y="1803399"/>
                </a:lnTo>
                <a:lnTo>
                  <a:pt x="3512197" y="1777999"/>
                </a:lnTo>
                <a:lnTo>
                  <a:pt x="3539502" y="1765299"/>
                </a:lnTo>
                <a:close/>
              </a:path>
              <a:path w="5499734" h="2781300">
                <a:moveTo>
                  <a:pt x="4177042" y="1498600"/>
                </a:moveTo>
                <a:lnTo>
                  <a:pt x="3793629" y="1498600"/>
                </a:lnTo>
                <a:lnTo>
                  <a:pt x="3763403" y="1524000"/>
                </a:lnTo>
                <a:lnTo>
                  <a:pt x="3748036" y="1536700"/>
                </a:lnTo>
                <a:lnTo>
                  <a:pt x="3625100" y="1625599"/>
                </a:lnTo>
                <a:lnTo>
                  <a:pt x="3594874" y="1650999"/>
                </a:lnTo>
                <a:lnTo>
                  <a:pt x="3565156" y="1676399"/>
                </a:lnTo>
                <a:lnTo>
                  <a:pt x="3536073" y="1701799"/>
                </a:lnTo>
                <a:lnTo>
                  <a:pt x="3480574" y="1752599"/>
                </a:lnTo>
                <a:lnTo>
                  <a:pt x="3454539" y="1765299"/>
                </a:lnTo>
                <a:lnTo>
                  <a:pt x="3539375" y="1765299"/>
                </a:lnTo>
                <a:lnTo>
                  <a:pt x="3567569" y="1739899"/>
                </a:lnTo>
                <a:lnTo>
                  <a:pt x="3596398" y="1714499"/>
                </a:lnTo>
                <a:lnTo>
                  <a:pt x="3625862" y="1689099"/>
                </a:lnTo>
                <a:lnTo>
                  <a:pt x="3625608" y="1689099"/>
                </a:lnTo>
                <a:lnTo>
                  <a:pt x="3655580" y="1663699"/>
                </a:lnTo>
                <a:lnTo>
                  <a:pt x="3655199" y="1663699"/>
                </a:lnTo>
                <a:lnTo>
                  <a:pt x="3685552" y="1638299"/>
                </a:lnTo>
                <a:lnTo>
                  <a:pt x="3685044" y="1638299"/>
                </a:lnTo>
                <a:lnTo>
                  <a:pt x="3715397" y="1612899"/>
                </a:lnTo>
                <a:lnTo>
                  <a:pt x="3714762" y="1612899"/>
                </a:lnTo>
                <a:lnTo>
                  <a:pt x="3744988" y="1587499"/>
                </a:lnTo>
                <a:lnTo>
                  <a:pt x="3744226" y="1587499"/>
                </a:lnTo>
                <a:lnTo>
                  <a:pt x="3774198" y="1574799"/>
                </a:lnTo>
                <a:lnTo>
                  <a:pt x="3773436" y="1574799"/>
                </a:lnTo>
                <a:lnTo>
                  <a:pt x="3788295" y="1562099"/>
                </a:lnTo>
                <a:lnTo>
                  <a:pt x="3787787" y="1562099"/>
                </a:lnTo>
                <a:lnTo>
                  <a:pt x="3802392" y="1549399"/>
                </a:lnTo>
                <a:lnTo>
                  <a:pt x="3815473" y="1549399"/>
                </a:lnTo>
                <a:lnTo>
                  <a:pt x="3829824" y="1536700"/>
                </a:lnTo>
                <a:lnTo>
                  <a:pt x="3841762" y="1536700"/>
                </a:lnTo>
                <a:lnTo>
                  <a:pt x="3855986" y="1524000"/>
                </a:lnTo>
                <a:lnTo>
                  <a:pt x="3894594" y="1524000"/>
                </a:lnTo>
                <a:lnTo>
                  <a:pt x="3909199" y="1511300"/>
                </a:lnTo>
                <a:lnTo>
                  <a:pt x="4161167" y="1511300"/>
                </a:lnTo>
                <a:lnTo>
                  <a:pt x="4177042" y="1498600"/>
                </a:lnTo>
                <a:close/>
              </a:path>
              <a:path w="5499734" h="2781300">
                <a:moveTo>
                  <a:pt x="4224667" y="1485900"/>
                </a:moveTo>
                <a:lnTo>
                  <a:pt x="3824236" y="1485900"/>
                </a:lnTo>
                <a:lnTo>
                  <a:pt x="3808869" y="1498600"/>
                </a:lnTo>
                <a:lnTo>
                  <a:pt x="4208792" y="1498600"/>
                </a:lnTo>
                <a:lnTo>
                  <a:pt x="4224667" y="1485900"/>
                </a:lnTo>
                <a:close/>
              </a:path>
              <a:path w="5499734" h="2781300">
                <a:moveTo>
                  <a:pt x="4272038" y="1460500"/>
                </a:moveTo>
                <a:lnTo>
                  <a:pt x="4111637" y="1460500"/>
                </a:lnTo>
                <a:lnTo>
                  <a:pt x="4081919" y="1473200"/>
                </a:lnTo>
                <a:lnTo>
                  <a:pt x="3855478" y="1473200"/>
                </a:lnTo>
                <a:lnTo>
                  <a:pt x="3839730" y="1485900"/>
                </a:lnTo>
                <a:lnTo>
                  <a:pt x="4240669" y="1485900"/>
                </a:lnTo>
                <a:lnTo>
                  <a:pt x="4272038" y="1460500"/>
                </a:lnTo>
                <a:close/>
              </a:path>
              <a:path w="5499734" h="2781300">
                <a:moveTo>
                  <a:pt x="3994035" y="1460500"/>
                </a:moveTo>
                <a:lnTo>
                  <a:pt x="3933456" y="1460500"/>
                </a:lnTo>
                <a:lnTo>
                  <a:pt x="3917835" y="1473200"/>
                </a:lnTo>
                <a:lnTo>
                  <a:pt x="4053725" y="1473200"/>
                </a:lnTo>
                <a:lnTo>
                  <a:pt x="3994035" y="1460500"/>
                </a:lnTo>
                <a:close/>
              </a:path>
              <a:path w="5499734" h="2781300">
                <a:moveTo>
                  <a:pt x="5376013" y="82146"/>
                </a:moveTo>
                <a:lnTo>
                  <a:pt x="5274195" y="177800"/>
                </a:lnTo>
                <a:lnTo>
                  <a:pt x="5222506" y="228600"/>
                </a:lnTo>
                <a:lnTo>
                  <a:pt x="5171452" y="279400"/>
                </a:lnTo>
                <a:lnTo>
                  <a:pt x="5120779" y="317500"/>
                </a:lnTo>
                <a:lnTo>
                  <a:pt x="5070995" y="368300"/>
                </a:lnTo>
                <a:lnTo>
                  <a:pt x="5022100" y="419100"/>
                </a:lnTo>
                <a:lnTo>
                  <a:pt x="4974221" y="469900"/>
                </a:lnTo>
                <a:lnTo>
                  <a:pt x="4927485" y="508000"/>
                </a:lnTo>
                <a:lnTo>
                  <a:pt x="4881892" y="558800"/>
                </a:lnTo>
                <a:lnTo>
                  <a:pt x="4837950" y="609600"/>
                </a:lnTo>
                <a:lnTo>
                  <a:pt x="4795278" y="647700"/>
                </a:lnTo>
                <a:lnTo>
                  <a:pt x="4754511" y="698500"/>
                </a:lnTo>
                <a:lnTo>
                  <a:pt x="4715268" y="749300"/>
                </a:lnTo>
                <a:lnTo>
                  <a:pt x="4696345" y="762000"/>
                </a:lnTo>
                <a:lnTo>
                  <a:pt x="4678057" y="787400"/>
                </a:lnTo>
                <a:lnTo>
                  <a:pt x="4660277" y="812800"/>
                </a:lnTo>
                <a:lnTo>
                  <a:pt x="4643132" y="838200"/>
                </a:lnTo>
                <a:lnTo>
                  <a:pt x="4610493" y="889000"/>
                </a:lnTo>
                <a:lnTo>
                  <a:pt x="4579886" y="927100"/>
                </a:lnTo>
                <a:lnTo>
                  <a:pt x="4550803" y="977900"/>
                </a:lnTo>
                <a:lnTo>
                  <a:pt x="4523371" y="1028700"/>
                </a:lnTo>
                <a:lnTo>
                  <a:pt x="4496828" y="1079500"/>
                </a:lnTo>
                <a:lnTo>
                  <a:pt x="4471428" y="1117600"/>
                </a:lnTo>
                <a:lnTo>
                  <a:pt x="4446409" y="1168400"/>
                </a:lnTo>
                <a:lnTo>
                  <a:pt x="4422025" y="1206500"/>
                </a:lnTo>
                <a:lnTo>
                  <a:pt x="4422152" y="1206500"/>
                </a:lnTo>
                <a:lnTo>
                  <a:pt x="4409960" y="1231900"/>
                </a:lnTo>
                <a:lnTo>
                  <a:pt x="4397895" y="1244600"/>
                </a:lnTo>
                <a:lnTo>
                  <a:pt x="4385703" y="1270000"/>
                </a:lnTo>
                <a:lnTo>
                  <a:pt x="4385957" y="1270000"/>
                </a:lnTo>
                <a:lnTo>
                  <a:pt x="4373638" y="1282700"/>
                </a:lnTo>
                <a:lnTo>
                  <a:pt x="4373892" y="1282700"/>
                </a:lnTo>
                <a:lnTo>
                  <a:pt x="4361319" y="1308100"/>
                </a:lnTo>
                <a:lnTo>
                  <a:pt x="4361700" y="1308100"/>
                </a:lnTo>
                <a:lnTo>
                  <a:pt x="4349127" y="1320800"/>
                </a:lnTo>
                <a:lnTo>
                  <a:pt x="4349381" y="1320800"/>
                </a:lnTo>
                <a:lnTo>
                  <a:pt x="4336554" y="1333500"/>
                </a:lnTo>
                <a:lnTo>
                  <a:pt x="4337189" y="1333500"/>
                </a:lnTo>
                <a:lnTo>
                  <a:pt x="4324108" y="1358900"/>
                </a:lnTo>
                <a:lnTo>
                  <a:pt x="4324616" y="1358900"/>
                </a:lnTo>
                <a:lnTo>
                  <a:pt x="4311408" y="1371600"/>
                </a:lnTo>
                <a:lnTo>
                  <a:pt x="4312170" y="1371600"/>
                </a:lnTo>
                <a:lnTo>
                  <a:pt x="4298581" y="1384300"/>
                </a:lnTo>
                <a:lnTo>
                  <a:pt x="4299343" y="1384300"/>
                </a:lnTo>
                <a:lnTo>
                  <a:pt x="4285627" y="1397000"/>
                </a:lnTo>
                <a:lnTo>
                  <a:pt x="4286389" y="1397000"/>
                </a:lnTo>
                <a:lnTo>
                  <a:pt x="4272292" y="1409700"/>
                </a:lnTo>
                <a:lnTo>
                  <a:pt x="4273435" y="1409700"/>
                </a:lnTo>
                <a:lnTo>
                  <a:pt x="4258957" y="1422400"/>
                </a:lnTo>
                <a:lnTo>
                  <a:pt x="4247019" y="1422400"/>
                </a:lnTo>
                <a:lnTo>
                  <a:pt x="4232541" y="1435100"/>
                </a:lnTo>
                <a:lnTo>
                  <a:pt x="4220603" y="1435100"/>
                </a:lnTo>
                <a:lnTo>
                  <a:pt x="4205998" y="1447800"/>
                </a:lnTo>
                <a:lnTo>
                  <a:pt x="4193933" y="1447800"/>
                </a:lnTo>
                <a:lnTo>
                  <a:pt x="4179201" y="1460500"/>
                </a:lnTo>
                <a:lnTo>
                  <a:pt x="4287659" y="1460500"/>
                </a:lnTo>
                <a:lnTo>
                  <a:pt x="4303153" y="1447800"/>
                </a:lnTo>
                <a:lnTo>
                  <a:pt x="4318139" y="1435100"/>
                </a:lnTo>
                <a:lnTo>
                  <a:pt x="4332744" y="1409700"/>
                </a:lnTo>
                <a:lnTo>
                  <a:pt x="4347095" y="1397000"/>
                </a:lnTo>
                <a:lnTo>
                  <a:pt x="4360811" y="1384300"/>
                </a:lnTo>
                <a:lnTo>
                  <a:pt x="4374273" y="1371600"/>
                </a:lnTo>
                <a:lnTo>
                  <a:pt x="4387481" y="1346200"/>
                </a:lnTo>
                <a:lnTo>
                  <a:pt x="4400562" y="1333500"/>
                </a:lnTo>
                <a:lnTo>
                  <a:pt x="4413262" y="1308100"/>
                </a:lnTo>
                <a:lnTo>
                  <a:pt x="4425962" y="1295400"/>
                </a:lnTo>
                <a:lnTo>
                  <a:pt x="4438408" y="1270000"/>
                </a:lnTo>
                <a:lnTo>
                  <a:pt x="4450854" y="1257300"/>
                </a:lnTo>
                <a:lnTo>
                  <a:pt x="4463300" y="1231900"/>
                </a:lnTo>
                <a:lnTo>
                  <a:pt x="4487938" y="1193800"/>
                </a:lnTo>
                <a:lnTo>
                  <a:pt x="4512957" y="1143000"/>
                </a:lnTo>
                <a:lnTo>
                  <a:pt x="4538484" y="1104900"/>
                </a:lnTo>
                <a:lnTo>
                  <a:pt x="4564773" y="1054100"/>
                </a:lnTo>
                <a:lnTo>
                  <a:pt x="4591951" y="1003300"/>
                </a:lnTo>
                <a:lnTo>
                  <a:pt x="4591697" y="1003300"/>
                </a:lnTo>
                <a:lnTo>
                  <a:pt x="4620526" y="952500"/>
                </a:lnTo>
                <a:lnTo>
                  <a:pt x="4620145" y="952500"/>
                </a:lnTo>
                <a:lnTo>
                  <a:pt x="4650498" y="914400"/>
                </a:lnTo>
                <a:lnTo>
                  <a:pt x="4649990" y="914400"/>
                </a:lnTo>
                <a:lnTo>
                  <a:pt x="4682248" y="863600"/>
                </a:lnTo>
                <a:lnTo>
                  <a:pt x="4681867" y="863600"/>
                </a:lnTo>
                <a:lnTo>
                  <a:pt x="4698758" y="838200"/>
                </a:lnTo>
                <a:lnTo>
                  <a:pt x="4698377" y="838200"/>
                </a:lnTo>
                <a:lnTo>
                  <a:pt x="4715903" y="825500"/>
                </a:lnTo>
                <a:lnTo>
                  <a:pt x="4715649" y="825500"/>
                </a:lnTo>
                <a:lnTo>
                  <a:pt x="4733556" y="800100"/>
                </a:lnTo>
                <a:lnTo>
                  <a:pt x="4733048" y="800100"/>
                </a:lnTo>
                <a:lnTo>
                  <a:pt x="4751717" y="774700"/>
                </a:lnTo>
                <a:lnTo>
                  <a:pt x="4751463" y="774700"/>
                </a:lnTo>
                <a:lnTo>
                  <a:pt x="4790325" y="736600"/>
                </a:lnTo>
                <a:lnTo>
                  <a:pt x="4790071" y="736600"/>
                </a:lnTo>
                <a:lnTo>
                  <a:pt x="4830584" y="685800"/>
                </a:lnTo>
                <a:lnTo>
                  <a:pt x="4830330" y="685800"/>
                </a:lnTo>
                <a:lnTo>
                  <a:pt x="4872748" y="635000"/>
                </a:lnTo>
                <a:lnTo>
                  <a:pt x="4916436" y="596900"/>
                </a:lnTo>
                <a:lnTo>
                  <a:pt x="4916182" y="596900"/>
                </a:lnTo>
                <a:lnTo>
                  <a:pt x="4961521" y="546100"/>
                </a:lnTo>
                <a:lnTo>
                  <a:pt x="5007876" y="495300"/>
                </a:lnTo>
                <a:lnTo>
                  <a:pt x="5055628" y="457200"/>
                </a:lnTo>
                <a:lnTo>
                  <a:pt x="5055501" y="457200"/>
                </a:lnTo>
                <a:lnTo>
                  <a:pt x="5104269" y="406400"/>
                </a:lnTo>
                <a:lnTo>
                  <a:pt x="5153799" y="355600"/>
                </a:lnTo>
                <a:lnTo>
                  <a:pt x="5204218" y="304800"/>
                </a:lnTo>
                <a:lnTo>
                  <a:pt x="5255272" y="266700"/>
                </a:lnTo>
                <a:lnTo>
                  <a:pt x="5306834" y="215900"/>
                </a:lnTo>
                <a:lnTo>
                  <a:pt x="5410515" y="118274"/>
                </a:lnTo>
                <a:lnTo>
                  <a:pt x="5376013" y="82146"/>
                </a:lnTo>
                <a:close/>
              </a:path>
              <a:path w="5499734" h="2781300">
                <a:moveTo>
                  <a:pt x="4260100" y="1409700"/>
                </a:moveTo>
                <a:lnTo>
                  <a:pt x="4245749" y="1422400"/>
                </a:lnTo>
                <a:lnTo>
                  <a:pt x="4258957" y="1422400"/>
                </a:lnTo>
                <a:lnTo>
                  <a:pt x="4260100" y="1409700"/>
                </a:lnTo>
                <a:close/>
              </a:path>
              <a:path w="5499734" h="2781300">
                <a:moveTo>
                  <a:pt x="5475924" y="63500"/>
                </a:moveTo>
                <a:lnTo>
                  <a:pt x="5395861" y="63500"/>
                </a:lnTo>
                <a:lnTo>
                  <a:pt x="5428246" y="101600"/>
                </a:lnTo>
                <a:lnTo>
                  <a:pt x="5410515" y="118274"/>
                </a:lnTo>
                <a:lnTo>
                  <a:pt x="5443105" y="152400"/>
                </a:lnTo>
                <a:lnTo>
                  <a:pt x="5475924" y="63500"/>
                </a:lnTo>
                <a:close/>
              </a:path>
              <a:path w="5499734" h="2781300">
                <a:moveTo>
                  <a:pt x="5395861" y="63500"/>
                </a:moveTo>
                <a:lnTo>
                  <a:pt x="5376013" y="82146"/>
                </a:lnTo>
                <a:lnTo>
                  <a:pt x="5410515" y="118274"/>
                </a:lnTo>
                <a:lnTo>
                  <a:pt x="5428246" y="101600"/>
                </a:lnTo>
                <a:lnTo>
                  <a:pt x="5395861" y="63500"/>
                </a:lnTo>
                <a:close/>
              </a:path>
              <a:path w="5499734" h="2781300">
                <a:moveTo>
                  <a:pt x="5499366" y="0"/>
                </a:moveTo>
                <a:lnTo>
                  <a:pt x="5346077" y="50800"/>
                </a:lnTo>
                <a:lnTo>
                  <a:pt x="5376013" y="82146"/>
                </a:lnTo>
                <a:lnTo>
                  <a:pt x="5395861" y="63500"/>
                </a:lnTo>
                <a:lnTo>
                  <a:pt x="5475924" y="63500"/>
                </a:lnTo>
                <a:lnTo>
                  <a:pt x="5499366" y="0"/>
                </a:lnTo>
                <a:close/>
              </a:path>
            </a:pathLst>
          </a:custGeom>
          <a:solidFill>
            <a:srgbClr val="417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450672EB-248E-423F-8EB7-E4C19A03BDF3}"/>
              </a:ext>
            </a:extLst>
          </p:cNvPr>
          <p:cNvSpPr/>
          <p:nvPr/>
        </p:nvSpPr>
        <p:spPr>
          <a:xfrm>
            <a:off x="6751531" y="3059235"/>
            <a:ext cx="1125855" cy="2298065"/>
          </a:xfrm>
          <a:custGeom>
            <a:avLst/>
            <a:gdLst/>
            <a:ahLst/>
            <a:cxnLst/>
            <a:rect l="l" t="t" r="r" b="b"/>
            <a:pathLst>
              <a:path w="1125854" h="2298065">
                <a:moveTo>
                  <a:pt x="0" y="2297684"/>
                </a:moveTo>
                <a:lnTo>
                  <a:pt x="1125410" y="2297684"/>
                </a:lnTo>
                <a:lnTo>
                  <a:pt x="1125410" y="0"/>
                </a:lnTo>
                <a:lnTo>
                  <a:pt x="0" y="0"/>
                </a:lnTo>
                <a:lnTo>
                  <a:pt x="0" y="22976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35">
            <a:extLst>
              <a:ext uri="{FF2B5EF4-FFF2-40B4-BE49-F238E27FC236}">
                <a16:creationId xmlns:a16="http://schemas.microsoft.com/office/drawing/2014/main" id="{18A0472C-AFBE-4F31-B9A4-1E7386E2B84E}"/>
              </a:ext>
            </a:extLst>
          </p:cNvPr>
          <p:cNvSpPr/>
          <p:nvPr/>
        </p:nvSpPr>
        <p:spPr>
          <a:xfrm>
            <a:off x="6910850" y="2010025"/>
            <a:ext cx="2424430" cy="865505"/>
          </a:xfrm>
          <a:custGeom>
            <a:avLst/>
            <a:gdLst/>
            <a:ahLst/>
            <a:cxnLst/>
            <a:rect l="l" t="t" r="r" b="b"/>
            <a:pathLst>
              <a:path w="2424429" h="865505">
                <a:moveTo>
                  <a:pt x="2330069" y="0"/>
                </a:moveTo>
                <a:lnTo>
                  <a:pt x="94361" y="0"/>
                </a:lnTo>
                <a:lnTo>
                  <a:pt x="57658" y="6477"/>
                </a:lnTo>
                <a:lnTo>
                  <a:pt x="27686" y="23875"/>
                </a:lnTo>
                <a:lnTo>
                  <a:pt x="7493" y="49911"/>
                </a:lnTo>
                <a:lnTo>
                  <a:pt x="0" y="81787"/>
                </a:lnTo>
                <a:lnTo>
                  <a:pt x="0" y="783336"/>
                </a:lnTo>
                <a:lnTo>
                  <a:pt x="7493" y="815213"/>
                </a:lnTo>
                <a:lnTo>
                  <a:pt x="27686" y="841248"/>
                </a:lnTo>
                <a:lnTo>
                  <a:pt x="57658" y="858774"/>
                </a:lnTo>
                <a:lnTo>
                  <a:pt x="94361" y="865124"/>
                </a:lnTo>
                <a:lnTo>
                  <a:pt x="2330069" y="865124"/>
                </a:lnTo>
                <a:lnTo>
                  <a:pt x="2366645" y="858774"/>
                </a:lnTo>
                <a:lnTo>
                  <a:pt x="2396617" y="841248"/>
                </a:lnTo>
                <a:lnTo>
                  <a:pt x="2416810" y="815213"/>
                </a:lnTo>
                <a:lnTo>
                  <a:pt x="2424176" y="783336"/>
                </a:lnTo>
                <a:lnTo>
                  <a:pt x="2424176" y="81787"/>
                </a:lnTo>
                <a:lnTo>
                  <a:pt x="2416810" y="49911"/>
                </a:lnTo>
                <a:lnTo>
                  <a:pt x="2396617" y="23875"/>
                </a:lnTo>
                <a:lnTo>
                  <a:pt x="2366645" y="6477"/>
                </a:lnTo>
                <a:lnTo>
                  <a:pt x="2330069" y="0"/>
                </a:lnTo>
                <a:close/>
              </a:path>
            </a:pathLst>
          </a:custGeom>
          <a:solidFill>
            <a:srgbClr val="F0F0F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8">
            <a:extLst>
              <a:ext uri="{FF2B5EF4-FFF2-40B4-BE49-F238E27FC236}">
                <a16:creationId xmlns:a16="http://schemas.microsoft.com/office/drawing/2014/main" id="{E075A5A7-167D-4900-B6F3-1D0B3CB35EF3}"/>
              </a:ext>
            </a:extLst>
          </p:cNvPr>
          <p:cNvSpPr/>
          <p:nvPr/>
        </p:nvSpPr>
        <p:spPr>
          <a:xfrm>
            <a:off x="6910850" y="4259216"/>
            <a:ext cx="2424430" cy="916305"/>
          </a:xfrm>
          <a:custGeom>
            <a:avLst/>
            <a:gdLst/>
            <a:ahLst/>
            <a:cxnLst/>
            <a:rect l="l" t="t" r="r" b="b"/>
            <a:pathLst>
              <a:path w="2424429" h="916304">
                <a:moveTo>
                  <a:pt x="2330069" y="0"/>
                </a:moveTo>
                <a:lnTo>
                  <a:pt x="94361" y="0"/>
                </a:lnTo>
                <a:lnTo>
                  <a:pt x="57658" y="6858"/>
                </a:lnTo>
                <a:lnTo>
                  <a:pt x="27686" y="25400"/>
                </a:lnTo>
                <a:lnTo>
                  <a:pt x="7493" y="52832"/>
                </a:lnTo>
                <a:lnTo>
                  <a:pt x="0" y="86614"/>
                </a:lnTo>
                <a:lnTo>
                  <a:pt x="0" y="829437"/>
                </a:lnTo>
                <a:lnTo>
                  <a:pt x="7493" y="863092"/>
                </a:lnTo>
                <a:lnTo>
                  <a:pt x="27686" y="890651"/>
                </a:lnTo>
                <a:lnTo>
                  <a:pt x="57658" y="909193"/>
                </a:lnTo>
                <a:lnTo>
                  <a:pt x="94361" y="916051"/>
                </a:lnTo>
                <a:lnTo>
                  <a:pt x="2330069" y="916051"/>
                </a:lnTo>
                <a:lnTo>
                  <a:pt x="2366645" y="909193"/>
                </a:lnTo>
                <a:lnTo>
                  <a:pt x="2396617" y="890651"/>
                </a:lnTo>
                <a:lnTo>
                  <a:pt x="2416810" y="863092"/>
                </a:lnTo>
                <a:lnTo>
                  <a:pt x="2424176" y="829437"/>
                </a:lnTo>
                <a:lnTo>
                  <a:pt x="2424176" y="86614"/>
                </a:lnTo>
                <a:lnTo>
                  <a:pt x="2416810" y="52832"/>
                </a:lnTo>
                <a:lnTo>
                  <a:pt x="2396617" y="25400"/>
                </a:lnTo>
                <a:lnTo>
                  <a:pt x="2366645" y="6858"/>
                </a:lnTo>
                <a:lnTo>
                  <a:pt x="2330069" y="0"/>
                </a:lnTo>
                <a:close/>
              </a:path>
            </a:pathLst>
          </a:custGeom>
          <a:solidFill>
            <a:srgbClr val="F0F0F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41">
            <a:extLst>
              <a:ext uri="{FF2B5EF4-FFF2-40B4-BE49-F238E27FC236}">
                <a16:creationId xmlns:a16="http://schemas.microsoft.com/office/drawing/2014/main" id="{27283570-062B-4D6D-9A49-36D4443D417B}"/>
              </a:ext>
            </a:extLst>
          </p:cNvPr>
          <p:cNvSpPr/>
          <p:nvPr/>
        </p:nvSpPr>
        <p:spPr>
          <a:xfrm>
            <a:off x="6910850" y="3158507"/>
            <a:ext cx="2424430" cy="865505"/>
          </a:xfrm>
          <a:custGeom>
            <a:avLst/>
            <a:gdLst/>
            <a:ahLst/>
            <a:cxnLst/>
            <a:rect l="l" t="t" r="r" b="b"/>
            <a:pathLst>
              <a:path w="2424429" h="865504">
                <a:moveTo>
                  <a:pt x="2330069" y="0"/>
                </a:moveTo>
                <a:lnTo>
                  <a:pt x="94361" y="0"/>
                </a:lnTo>
                <a:lnTo>
                  <a:pt x="57658" y="6350"/>
                </a:lnTo>
                <a:lnTo>
                  <a:pt x="27686" y="23875"/>
                </a:lnTo>
                <a:lnTo>
                  <a:pt x="7493" y="49911"/>
                </a:lnTo>
                <a:lnTo>
                  <a:pt x="0" y="81787"/>
                </a:lnTo>
                <a:lnTo>
                  <a:pt x="0" y="783336"/>
                </a:lnTo>
                <a:lnTo>
                  <a:pt x="7493" y="815213"/>
                </a:lnTo>
                <a:lnTo>
                  <a:pt x="27686" y="841121"/>
                </a:lnTo>
                <a:lnTo>
                  <a:pt x="57658" y="858647"/>
                </a:lnTo>
                <a:lnTo>
                  <a:pt x="94361" y="865124"/>
                </a:lnTo>
                <a:lnTo>
                  <a:pt x="2330069" y="865124"/>
                </a:lnTo>
                <a:lnTo>
                  <a:pt x="2366645" y="858647"/>
                </a:lnTo>
                <a:lnTo>
                  <a:pt x="2396617" y="841121"/>
                </a:lnTo>
                <a:lnTo>
                  <a:pt x="2416810" y="815213"/>
                </a:lnTo>
                <a:lnTo>
                  <a:pt x="2424176" y="783336"/>
                </a:lnTo>
                <a:lnTo>
                  <a:pt x="2424176" y="81787"/>
                </a:lnTo>
                <a:lnTo>
                  <a:pt x="2416810" y="49911"/>
                </a:lnTo>
                <a:lnTo>
                  <a:pt x="2396617" y="23875"/>
                </a:lnTo>
                <a:lnTo>
                  <a:pt x="2366645" y="6350"/>
                </a:lnTo>
                <a:lnTo>
                  <a:pt x="2330069" y="0"/>
                </a:lnTo>
                <a:close/>
              </a:path>
            </a:pathLst>
          </a:custGeom>
          <a:solidFill>
            <a:srgbClr val="F0F0F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C1B2009-9984-4E3E-A5C1-4E42F6A07747}"/>
              </a:ext>
            </a:extLst>
          </p:cNvPr>
          <p:cNvSpPr txBox="1"/>
          <p:nvPr/>
        </p:nvSpPr>
        <p:spPr>
          <a:xfrm>
            <a:off x="1118706" y="5501165"/>
            <a:ext cx="5875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2003                   2006                2010               2012                2014               2016               2021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7CF0D9-7CEC-4028-A93F-707ADCA34049}"/>
              </a:ext>
            </a:extLst>
          </p:cNvPr>
          <p:cNvSpPr txBox="1"/>
          <p:nvPr/>
        </p:nvSpPr>
        <p:spPr>
          <a:xfrm>
            <a:off x="1139650" y="4717368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err="1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유니레버</a:t>
            </a: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1000" dirty="0" err="1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특판대리점</a:t>
            </a:r>
            <a:endParaRPr lang="ko-KR" altLang="en-US" sz="1000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F59A3E-79FB-4518-BB39-796247F6B927}"/>
              </a:ext>
            </a:extLst>
          </p:cNvPr>
          <p:cNvSpPr txBox="1"/>
          <p:nvPr/>
        </p:nvSpPr>
        <p:spPr>
          <a:xfrm>
            <a:off x="2089601" y="426325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err="1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사조해표등</a:t>
            </a: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식품취급등록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4499D37-5DD0-4BDB-A839-AFFF2622DDFE}"/>
              </a:ext>
            </a:extLst>
          </p:cNvPr>
          <p:cNvSpPr txBox="1"/>
          <p:nvPr/>
        </p:nvSpPr>
        <p:spPr>
          <a:xfrm>
            <a:off x="3358012" y="3952865"/>
            <a:ext cx="9605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CJ </a:t>
            </a: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및 </a:t>
            </a:r>
            <a:r>
              <a:rPr lang="ko-KR" altLang="en-US" sz="1000" dirty="0" err="1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오뚜기</a:t>
            </a: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총판 계약</a:t>
            </a: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애경</a:t>
            </a: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,LG</a:t>
            </a:r>
            <a:endParaRPr lang="ko-KR" altLang="en-US" sz="1000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39203E3-6922-49F6-AF08-AA95331CCA0C}"/>
              </a:ext>
            </a:extLst>
          </p:cNvPr>
          <p:cNvSpPr txBox="1"/>
          <p:nvPr/>
        </p:nvSpPr>
        <p:spPr>
          <a:xfrm>
            <a:off x="4469854" y="3508075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동원 및 </a:t>
            </a:r>
            <a:r>
              <a:rPr lang="ko-KR" altLang="en-US" sz="1000" dirty="0" err="1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국순당</a:t>
            </a: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총판 계약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C7ACAA-5A3D-43A5-A0AB-42320E544C09}"/>
              </a:ext>
            </a:extLst>
          </p:cNvPr>
          <p:cNvSpPr txBox="1"/>
          <p:nvPr/>
        </p:nvSpPr>
        <p:spPr>
          <a:xfrm>
            <a:off x="5153615" y="2836182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사업장확장이전</a:t>
            </a: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 (</a:t>
            </a: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남양주</a:t>
            </a: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</a:t>
            </a: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양주</a:t>
            </a: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)</a:t>
            </a:r>
            <a:endParaRPr lang="ko-KR" altLang="en-US" sz="1000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A32905-39EC-4C27-90A4-5FD9359C410D}"/>
              </a:ext>
            </a:extLst>
          </p:cNvPr>
          <p:cNvSpPr txBox="1"/>
          <p:nvPr/>
        </p:nvSpPr>
        <p:spPr>
          <a:xfrm>
            <a:off x="1201191" y="1619914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chemeClr val="bg2">
                    <a:lumMod val="25000"/>
                  </a:schemeClr>
                </a:solidFill>
              </a:rPr>
              <a:t>생활용품군</a:t>
            </a:r>
          </a:p>
        </p:txBody>
      </p:sp>
      <p:sp>
        <p:nvSpPr>
          <p:cNvPr id="41" name="object 3">
            <a:extLst>
              <a:ext uri="{FF2B5EF4-FFF2-40B4-BE49-F238E27FC236}">
                <a16:creationId xmlns:a16="http://schemas.microsoft.com/office/drawing/2014/main" id="{CE1DAF57-B6E7-4FD6-BE0C-54EE7291C757}"/>
              </a:ext>
            </a:extLst>
          </p:cNvPr>
          <p:cNvSpPr/>
          <p:nvPr/>
        </p:nvSpPr>
        <p:spPr>
          <a:xfrm>
            <a:off x="2318661" y="1512675"/>
            <a:ext cx="1710820" cy="492759"/>
          </a:xfrm>
          <a:custGeom>
            <a:avLst/>
            <a:gdLst/>
            <a:ahLst/>
            <a:cxnLst/>
            <a:rect l="l" t="t" r="r" b="b"/>
            <a:pathLst>
              <a:path w="2085339" h="492760">
                <a:moveTo>
                  <a:pt x="2003894" y="0"/>
                </a:moveTo>
                <a:lnTo>
                  <a:pt x="81076" y="0"/>
                </a:lnTo>
                <a:lnTo>
                  <a:pt x="49529" y="3683"/>
                </a:lnTo>
                <a:lnTo>
                  <a:pt x="23749" y="13589"/>
                </a:lnTo>
                <a:lnTo>
                  <a:pt x="6375" y="28448"/>
                </a:lnTo>
                <a:lnTo>
                  <a:pt x="0" y="46609"/>
                </a:lnTo>
                <a:lnTo>
                  <a:pt x="0" y="446024"/>
                </a:lnTo>
                <a:lnTo>
                  <a:pt x="6375" y="464185"/>
                </a:lnTo>
                <a:lnTo>
                  <a:pt x="23749" y="479044"/>
                </a:lnTo>
                <a:lnTo>
                  <a:pt x="49529" y="488950"/>
                </a:lnTo>
                <a:lnTo>
                  <a:pt x="81076" y="492633"/>
                </a:lnTo>
                <a:lnTo>
                  <a:pt x="2003894" y="492633"/>
                </a:lnTo>
                <a:lnTo>
                  <a:pt x="2035517" y="488950"/>
                </a:lnTo>
                <a:lnTo>
                  <a:pt x="2061298" y="479044"/>
                </a:lnTo>
                <a:lnTo>
                  <a:pt x="2078570" y="464185"/>
                </a:lnTo>
                <a:lnTo>
                  <a:pt x="2084920" y="446024"/>
                </a:lnTo>
                <a:lnTo>
                  <a:pt x="2084920" y="46609"/>
                </a:lnTo>
                <a:lnTo>
                  <a:pt x="2078570" y="28448"/>
                </a:lnTo>
                <a:lnTo>
                  <a:pt x="2061298" y="13589"/>
                </a:lnTo>
                <a:lnTo>
                  <a:pt x="2035517" y="3683"/>
                </a:lnTo>
                <a:lnTo>
                  <a:pt x="2003894" y="0"/>
                </a:lnTo>
                <a:close/>
              </a:path>
            </a:pathLst>
          </a:custGeom>
          <a:solidFill>
            <a:srgbClr val="F0F0F0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B8DA0C5-864E-4D2F-BF3E-B1437BD7ACF9}"/>
              </a:ext>
            </a:extLst>
          </p:cNvPr>
          <p:cNvSpPr txBox="1"/>
          <p:nvPr/>
        </p:nvSpPr>
        <p:spPr>
          <a:xfrm>
            <a:off x="2318662" y="1619914"/>
            <a:ext cx="1710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chemeClr val="bg2">
                    <a:lumMod val="25000"/>
                  </a:schemeClr>
                </a:solidFill>
              </a:rPr>
              <a:t>생활용품 및 가공식품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1A44BA4-068D-4017-A2EE-7C2DD9AC97FF}"/>
              </a:ext>
            </a:extLst>
          </p:cNvPr>
          <p:cNvSpPr txBox="1"/>
          <p:nvPr/>
        </p:nvSpPr>
        <p:spPr>
          <a:xfrm>
            <a:off x="4093769" y="1619914"/>
            <a:ext cx="2566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chemeClr val="bg2">
                    <a:lumMod val="25000"/>
                  </a:schemeClr>
                </a:solidFill>
              </a:rPr>
              <a:t>+ </a:t>
            </a:r>
            <a:r>
              <a:rPr lang="ko-KR" altLang="en-US" sz="1200" b="1" dirty="0">
                <a:solidFill>
                  <a:schemeClr val="bg2">
                    <a:lumMod val="25000"/>
                  </a:schemeClr>
                </a:solidFill>
              </a:rPr>
              <a:t>건강기능식품</a:t>
            </a:r>
            <a:r>
              <a:rPr lang="en-US" altLang="ko-KR" sz="1200" b="1" dirty="0">
                <a:solidFill>
                  <a:schemeClr val="bg2">
                    <a:lumMod val="25000"/>
                  </a:schemeClr>
                </a:solidFill>
              </a:rPr>
              <a:t>,</a:t>
            </a:r>
            <a:r>
              <a:rPr lang="ko-KR" altLang="en-US" sz="1200" b="1" dirty="0">
                <a:solidFill>
                  <a:schemeClr val="bg2">
                    <a:lumMod val="25000"/>
                  </a:schemeClr>
                </a:solidFill>
              </a:rPr>
              <a:t>주방 용품</a:t>
            </a:r>
            <a:r>
              <a:rPr lang="en-US" altLang="ko-KR" sz="1200" b="1" dirty="0">
                <a:solidFill>
                  <a:schemeClr val="bg2">
                    <a:lumMod val="25000"/>
                  </a:schemeClr>
                </a:solidFill>
              </a:rPr>
              <a:t>,</a:t>
            </a:r>
            <a:r>
              <a:rPr lang="ko-KR" altLang="en-US" sz="1200" b="1" dirty="0">
                <a:solidFill>
                  <a:schemeClr val="bg2">
                    <a:lumMod val="25000"/>
                  </a:schemeClr>
                </a:solidFill>
              </a:rPr>
              <a:t>소형가전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A9E3F04-1A0F-4401-A15C-D0C11CF2B8A1}"/>
              </a:ext>
            </a:extLst>
          </p:cNvPr>
          <p:cNvSpPr txBox="1"/>
          <p:nvPr/>
        </p:nvSpPr>
        <p:spPr>
          <a:xfrm>
            <a:off x="7358054" y="2168168"/>
            <a:ext cx="1521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2021</a:t>
            </a:r>
            <a:r>
              <a:rPr lang="ko-KR" altLang="en-US" sz="1200" b="1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년 예상매출액</a:t>
            </a:r>
            <a:endParaRPr lang="en-US" altLang="ko-KR" sz="1200" b="1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en-US" altLang="ko-KR" sz="2400" b="1" i="1" dirty="0">
                <a:solidFill>
                  <a:srgbClr val="C00000"/>
                </a:solidFill>
                <a:latin typeface="+mj-ea"/>
                <a:ea typeface="+mj-ea"/>
              </a:rPr>
              <a:t>140</a:t>
            </a:r>
            <a:r>
              <a:rPr lang="ko-KR" altLang="en-US" sz="2400" b="1" i="1" dirty="0">
                <a:solidFill>
                  <a:srgbClr val="C00000"/>
                </a:solidFill>
                <a:latin typeface="+mj-ea"/>
                <a:ea typeface="+mj-ea"/>
              </a:rPr>
              <a:t>억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3694392-E6A4-49DE-A235-BFDE49A2FC4C}"/>
              </a:ext>
            </a:extLst>
          </p:cNvPr>
          <p:cNvSpPr txBox="1"/>
          <p:nvPr/>
        </p:nvSpPr>
        <p:spPr>
          <a:xfrm>
            <a:off x="7226608" y="3298871"/>
            <a:ext cx="1784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2021</a:t>
            </a:r>
            <a:r>
              <a:rPr lang="ko-KR" altLang="en-US" sz="1200" b="1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년 취급 아이템 수</a:t>
            </a:r>
            <a:endParaRPr lang="en-US" altLang="ko-KR" sz="1200" b="1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en-US" altLang="ko-KR" sz="2400" b="1" i="1" dirty="0">
                <a:solidFill>
                  <a:srgbClr val="C00000"/>
                </a:solidFill>
                <a:latin typeface="+mj-ea"/>
                <a:ea typeface="+mj-ea"/>
              </a:rPr>
              <a:t>400</a:t>
            </a:r>
            <a:r>
              <a:rPr lang="ko-KR" altLang="en-US" sz="2400" b="1" i="1" dirty="0">
                <a:solidFill>
                  <a:srgbClr val="C00000"/>
                </a:solidFill>
                <a:latin typeface="+mj-ea"/>
                <a:ea typeface="+mj-ea"/>
              </a:rPr>
              <a:t>개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4951E39-222B-4589-B4C6-9C9F6E4F8C68}"/>
              </a:ext>
            </a:extLst>
          </p:cNvPr>
          <p:cNvSpPr txBox="1"/>
          <p:nvPr/>
        </p:nvSpPr>
        <p:spPr>
          <a:xfrm>
            <a:off x="7303553" y="4437300"/>
            <a:ext cx="16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2020</a:t>
            </a:r>
            <a:r>
              <a:rPr lang="ko-KR" altLang="en-US" sz="1200" b="1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년 거래 기업 수</a:t>
            </a:r>
            <a:endParaRPr lang="en-US" altLang="ko-KR" sz="1200" b="1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en-US" altLang="ko-KR" sz="2400" b="1" i="1" dirty="0">
                <a:solidFill>
                  <a:srgbClr val="C00000"/>
                </a:solidFill>
                <a:latin typeface="+mj-ea"/>
                <a:ea typeface="+mj-ea"/>
              </a:rPr>
              <a:t>2,400</a:t>
            </a:r>
            <a:r>
              <a:rPr lang="ko-KR" altLang="en-US" sz="2400" b="1" i="1" dirty="0">
                <a:solidFill>
                  <a:srgbClr val="C00000"/>
                </a:solidFill>
                <a:latin typeface="+mj-ea"/>
                <a:ea typeface="+mj-ea"/>
              </a:rPr>
              <a:t>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CD2709-1869-4F91-BB4F-2365E0D02C97}"/>
              </a:ext>
            </a:extLst>
          </p:cNvPr>
          <p:cNvSpPr txBox="1"/>
          <p:nvPr/>
        </p:nvSpPr>
        <p:spPr>
          <a:xfrm>
            <a:off x="399597" y="513322"/>
            <a:ext cx="289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함초롬돋움" panose="020B0604000101010101" pitchFamily="50" charset="-127"/>
              </a:rPr>
              <a:t>1. 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함초롬돋움" panose="020B0604000101010101" pitchFamily="50" charset="-127"/>
              </a:rPr>
              <a:t>회사 연혁 및 현황</a:t>
            </a: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581C2BCE-9365-4081-88A9-94E272A37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961" y="137106"/>
            <a:ext cx="581325" cy="236260"/>
          </a:xfrm>
          <a:prstGeom prst="rect">
            <a:avLst/>
          </a:prstGeom>
        </p:spPr>
      </p:pic>
      <p:sp>
        <p:nvSpPr>
          <p:cNvPr id="27" name="object 99">
            <a:extLst>
              <a:ext uri="{FF2B5EF4-FFF2-40B4-BE49-F238E27FC236}">
                <a16:creationId xmlns:a16="http://schemas.microsoft.com/office/drawing/2014/main" id="{EBE19145-7C9E-4144-989C-05D07C76B7D8}"/>
              </a:ext>
            </a:extLst>
          </p:cNvPr>
          <p:cNvSpPr txBox="1"/>
          <p:nvPr/>
        </p:nvSpPr>
        <p:spPr>
          <a:xfrm>
            <a:off x="9429226" y="6601025"/>
            <a:ext cx="36844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1100" dirty="0">
                <a:solidFill>
                  <a:srgbClr val="7E7E7E"/>
                </a:solidFill>
                <a:latin typeface="Arial"/>
                <a:cs typeface="Arial"/>
              </a:rPr>
              <a:t>3/</a:t>
            </a:r>
            <a:r>
              <a:rPr lang="en-US" altLang="ko-KR" sz="1100" dirty="0">
                <a:solidFill>
                  <a:srgbClr val="7E7E7E"/>
                </a:solidFill>
                <a:latin typeface="Arial"/>
                <a:cs typeface="Arial"/>
              </a:rPr>
              <a:t>10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8107D7-8528-452A-8575-6E4BF230C576}"/>
              </a:ext>
            </a:extLst>
          </p:cNvPr>
          <p:cNvSpPr txBox="1"/>
          <p:nvPr/>
        </p:nvSpPr>
        <p:spPr>
          <a:xfrm>
            <a:off x="5295975" y="2358890"/>
            <a:ext cx="16017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공장등록 및 제조업 추가</a:t>
            </a:r>
          </a:p>
        </p:txBody>
      </p:sp>
    </p:spTree>
    <p:extLst>
      <p:ext uri="{BB962C8B-B14F-4D97-AF65-F5344CB8AC3E}">
        <p14:creationId xmlns:p14="http://schemas.microsoft.com/office/powerpoint/2010/main" val="4149896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6C8577B-9B0E-48C7-A567-CF245418D7D0}"/>
              </a:ext>
            </a:extLst>
          </p:cNvPr>
          <p:cNvGrpSpPr/>
          <p:nvPr/>
        </p:nvGrpSpPr>
        <p:grpSpPr>
          <a:xfrm>
            <a:off x="1403497" y="1261731"/>
            <a:ext cx="7490698" cy="4338084"/>
            <a:chOff x="1403496" y="1261731"/>
            <a:chExt cx="7490698" cy="4338084"/>
          </a:xfrm>
          <a:effectLst>
            <a:outerShdw dist="50800" dir="2400000" algn="ctr" rotWithShape="0">
              <a:schemeClr val="bg1">
                <a:lumMod val="75000"/>
              </a:schemeClr>
            </a:outerShdw>
          </a:effectLst>
        </p:grpSpPr>
        <p:sp>
          <p:nvSpPr>
            <p:cNvPr id="3" name="모서리가 둥근 직사각형 38">
              <a:extLst>
                <a:ext uri="{FF2B5EF4-FFF2-40B4-BE49-F238E27FC236}">
                  <a16:creationId xmlns:a16="http://schemas.microsoft.com/office/drawing/2014/main" id="{5243151C-B33E-4449-84F0-D5E34373E2B8}"/>
                </a:ext>
              </a:extLst>
            </p:cNvPr>
            <p:cNvSpPr/>
            <p:nvPr/>
          </p:nvSpPr>
          <p:spPr>
            <a:xfrm>
              <a:off x="1403496" y="1261731"/>
              <a:ext cx="2161954" cy="433808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4" name="모서리가 둥근 직사각형 39">
              <a:extLst>
                <a:ext uri="{FF2B5EF4-FFF2-40B4-BE49-F238E27FC236}">
                  <a16:creationId xmlns:a16="http://schemas.microsoft.com/office/drawing/2014/main" id="{10BE3E33-AF5F-4469-B31E-5C171EB24E14}"/>
                </a:ext>
              </a:extLst>
            </p:cNvPr>
            <p:cNvSpPr/>
            <p:nvPr/>
          </p:nvSpPr>
          <p:spPr>
            <a:xfrm>
              <a:off x="4067868" y="1261731"/>
              <a:ext cx="2161954" cy="4338084"/>
            </a:xfrm>
            <a:prstGeom prst="roundRect">
              <a:avLst/>
            </a:prstGeom>
            <a:solidFill>
              <a:srgbClr val="08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모서리가 둥근 직사각형 40">
              <a:extLst>
                <a:ext uri="{FF2B5EF4-FFF2-40B4-BE49-F238E27FC236}">
                  <a16:creationId xmlns:a16="http://schemas.microsoft.com/office/drawing/2014/main" id="{1336D3C1-D0FB-43BF-90C1-B7822EE8EC65}"/>
                </a:ext>
              </a:extLst>
            </p:cNvPr>
            <p:cNvSpPr/>
            <p:nvPr/>
          </p:nvSpPr>
          <p:spPr>
            <a:xfrm>
              <a:off x="6732240" y="1261731"/>
              <a:ext cx="2161954" cy="4338084"/>
            </a:xfrm>
            <a:prstGeom prst="roundRect">
              <a:avLst/>
            </a:prstGeom>
            <a:solidFill>
              <a:srgbClr val="064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2380E7C-FC65-4870-9951-51414FDF8AA4}"/>
              </a:ext>
            </a:extLst>
          </p:cNvPr>
          <p:cNvSpPr txBox="1"/>
          <p:nvPr/>
        </p:nvSpPr>
        <p:spPr>
          <a:xfrm>
            <a:off x="2870792" y="3948222"/>
            <a:ext cx="6197209" cy="1015663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6000" spc="-140" dirty="0">
                <a:solidFill>
                  <a:srgbClr val="93BFBE"/>
                </a:solidFill>
                <a:latin typeface="HU진고딕260" pitchFamily="18" charset="-127"/>
                <a:ea typeface="HU진고딕260" pitchFamily="18" charset="-127"/>
              </a:rPr>
              <a:t> 1</a:t>
            </a:r>
            <a:r>
              <a:rPr lang="en-US" altLang="ko-KR" sz="6000" spc="-140" dirty="0">
                <a:solidFill>
                  <a:schemeClr val="accent1">
                    <a:lumMod val="60000"/>
                    <a:lumOff val="40000"/>
                  </a:schemeClr>
                </a:solidFill>
                <a:latin typeface="HU진고딕260" pitchFamily="18" charset="-127"/>
                <a:ea typeface="HU진고딕260" pitchFamily="18" charset="-127"/>
              </a:rPr>
              <a:t>         </a:t>
            </a:r>
            <a:r>
              <a:rPr lang="en-US" altLang="ko-KR" sz="6000" spc="170" dirty="0">
                <a:solidFill>
                  <a:srgbClr val="097EB3"/>
                </a:solidFill>
                <a:latin typeface="HU진고딕260" pitchFamily="18" charset="-127"/>
                <a:ea typeface="HU진고딕260" pitchFamily="18" charset="-127"/>
              </a:rPr>
              <a:t>2 </a:t>
            </a:r>
            <a:r>
              <a:rPr lang="en-US" altLang="ko-KR" sz="6000" spc="170" dirty="0">
                <a:solidFill>
                  <a:schemeClr val="accent1">
                    <a:lumMod val="60000"/>
                    <a:lumOff val="40000"/>
                  </a:schemeClr>
                </a:solidFill>
                <a:latin typeface="HU진고딕260" pitchFamily="18" charset="-127"/>
                <a:ea typeface="HU진고딕260" pitchFamily="18" charset="-127"/>
              </a:rPr>
              <a:t>       3</a:t>
            </a:r>
            <a:endParaRPr lang="ko-KR" altLang="en-US" sz="6000" spc="170" dirty="0">
              <a:solidFill>
                <a:srgbClr val="096791"/>
              </a:solidFill>
              <a:latin typeface="HU진고딕260" pitchFamily="18" charset="-127"/>
              <a:ea typeface="HU진고딕260" pitchFamily="18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B4BBDBE0-3BFC-479A-A883-277D60793502}"/>
              </a:ext>
            </a:extLst>
          </p:cNvPr>
          <p:cNvGrpSpPr/>
          <p:nvPr/>
        </p:nvGrpSpPr>
        <p:grpSpPr>
          <a:xfrm>
            <a:off x="1432978" y="1453116"/>
            <a:ext cx="7448166" cy="4339508"/>
            <a:chOff x="1432978" y="1453116"/>
            <a:chExt cx="7448166" cy="4339508"/>
          </a:xfrm>
        </p:grpSpPr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70CB0E53-3ED1-493F-9E26-BA60259AD824}"/>
                </a:ext>
              </a:extLst>
            </p:cNvPr>
            <p:cNvCxnSpPr/>
            <p:nvPr/>
          </p:nvCxnSpPr>
          <p:spPr>
            <a:xfrm>
              <a:off x="1475656" y="2721935"/>
              <a:ext cx="2016000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DCC1B1CD-9DD5-4797-829C-6395685F6850}"/>
                </a:ext>
              </a:extLst>
            </p:cNvPr>
            <p:cNvCxnSpPr/>
            <p:nvPr/>
          </p:nvCxnSpPr>
          <p:spPr>
            <a:xfrm>
              <a:off x="1475656" y="3429000"/>
              <a:ext cx="2016000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1C931FA3-C9D4-4399-AB13-95A2D45B90C7}"/>
                </a:ext>
              </a:extLst>
            </p:cNvPr>
            <p:cNvCxnSpPr/>
            <p:nvPr/>
          </p:nvCxnSpPr>
          <p:spPr>
            <a:xfrm>
              <a:off x="4139952" y="2721935"/>
              <a:ext cx="2016000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19C966F6-A42A-4CAD-AC56-A2C71600BE1F}"/>
                </a:ext>
              </a:extLst>
            </p:cNvPr>
            <p:cNvCxnSpPr/>
            <p:nvPr/>
          </p:nvCxnSpPr>
          <p:spPr>
            <a:xfrm>
              <a:off x="4139952" y="3429000"/>
              <a:ext cx="2016000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3BA4BA9E-25C9-4AE6-B1D2-4A1DC4698A2C}"/>
                </a:ext>
              </a:extLst>
            </p:cNvPr>
            <p:cNvCxnSpPr/>
            <p:nvPr/>
          </p:nvCxnSpPr>
          <p:spPr>
            <a:xfrm>
              <a:off x="6804248" y="2721935"/>
              <a:ext cx="2016000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DFDD9DBE-993E-4F9E-B0AB-0E562E2CDB88}"/>
                </a:ext>
              </a:extLst>
            </p:cNvPr>
            <p:cNvCxnSpPr/>
            <p:nvPr/>
          </p:nvCxnSpPr>
          <p:spPr>
            <a:xfrm>
              <a:off x="6804248" y="3429000"/>
              <a:ext cx="2016000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0EAEF0-FEF8-44EA-94A7-EBC6E854CC18}"/>
                </a:ext>
              </a:extLst>
            </p:cNvPr>
            <p:cNvSpPr txBox="1"/>
            <p:nvPr/>
          </p:nvSpPr>
          <p:spPr>
            <a:xfrm>
              <a:off x="1902709" y="2821172"/>
              <a:ext cx="110639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600" spc="-150" dirty="0">
                  <a:solidFill>
                    <a:schemeClr val="bg1"/>
                  </a:solidFill>
                  <a:latin typeface="HU진고딕260" pitchFamily="18" charset="-127"/>
                  <a:ea typeface="HU진고딕260" pitchFamily="18" charset="-127"/>
                </a:rPr>
                <a:t>구   매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CABEBF-8A7B-4F9F-BD7E-CA5EF0B0C96E}"/>
                </a:ext>
              </a:extLst>
            </p:cNvPr>
            <p:cNvSpPr txBox="1"/>
            <p:nvPr/>
          </p:nvSpPr>
          <p:spPr>
            <a:xfrm>
              <a:off x="4498575" y="2821172"/>
              <a:ext cx="119936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600" dirty="0" err="1">
                  <a:solidFill>
                    <a:schemeClr val="bg1"/>
                  </a:solidFill>
                  <a:latin typeface="HU진고딕260" pitchFamily="18" charset="-127"/>
                  <a:ea typeface="HU진고딕260" pitchFamily="18" charset="-127"/>
                </a:rPr>
                <a:t>임가공</a:t>
              </a:r>
              <a:endParaRPr lang="ko-KR" altLang="en-US" sz="2600" dirty="0">
                <a:solidFill>
                  <a:schemeClr val="bg1"/>
                </a:solidFill>
                <a:latin typeface="HU진고딕260" pitchFamily="18" charset="-127"/>
                <a:ea typeface="HU진고딕260" pitchFamily="18" charset="-12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D39CE44-CD8F-47A3-BCBB-94FA0D0D46FA}"/>
                </a:ext>
              </a:extLst>
            </p:cNvPr>
            <p:cNvSpPr txBox="1"/>
            <p:nvPr/>
          </p:nvSpPr>
          <p:spPr>
            <a:xfrm>
              <a:off x="7243041" y="2814084"/>
              <a:ext cx="110639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600" spc="-150" dirty="0">
                  <a:solidFill>
                    <a:schemeClr val="bg1"/>
                  </a:solidFill>
                  <a:latin typeface="HU진고딕260" pitchFamily="18" charset="-127"/>
                  <a:ea typeface="HU진고딕260" pitchFamily="18" charset="-127"/>
                </a:rPr>
                <a:t>공   급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242D73-B330-4800-A6F3-D1322FA00A46}"/>
                </a:ext>
              </a:extLst>
            </p:cNvPr>
            <p:cNvSpPr txBox="1"/>
            <p:nvPr/>
          </p:nvSpPr>
          <p:spPr>
            <a:xfrm>
              <a:off x="1432978" y="3468911"/>
              <a:ext cx="2140688" cy="2323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spc="-12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국내외에서 공인된 제품만을 엄선하여 취급 </a:t>
              </a:r>
              <a:endParaRPr lang="en-US" altLang="ko-KR" sz="1200" b="1" spc="-12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r>
                <a:rPr lang="ko-KR" altLang="en-US" sz="11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endPara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r>
                <a:rPr lang="en-US" altLang="ko-KR" sz="11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en-US" altLang="ko-KR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-</a:t>
              </a:r>
              <a:r>
                <a:rPr lang="ko-KR" altLang="en-US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사조해표</a:t>
              </a:r>
            </a:p>
            <a:p>
              <a:r>
                <a:rPr lang="ko-KR" altLang="en-US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en-US" altLang="ko-KR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-CJ</a:t>
              </a:r>
              <a:endParaRPr lang="ko-KR" altLang="en-US" sz="11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r>
                <a:rPr lang="ko-KR" altLang="en-US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en-US" altLang="ko-KR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-</a:t>
              </a:r>
              <a:r>
                <a:rPr lang="ko-KR" altLang="en-US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동원</a:t>
              </a:r>
              <a:r>
                <a:rPr lang="en-US" altLang="ko-KR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F&amp;B</a:t>
              </a:r>
              <a:endParaRPr lang="ko-KR" altLang="en-US" sz="11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r>
                <a:rPr lang="ko-KR" altLang="en-US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en-US" altLang="ko-KR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-</a:t>
              </a:r>
              <a:r>
                <a:rPr lang="ko-KR" altLang="en-US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애경 산업</a:t>
              </a:r>
              <a:endParaRPr lang="en-US" altLang="ko-KR" sz="11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r>
                <a:rPr lang="en-US" altLang="ko-KR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 -</a:t>
              </a:r>
              <a:r>
                <a:rPr lang="ko-KR" altLang="en-US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아모레</a:t>
              </a:r>
              <a:endParaRPr lang="en-US" altLang="ko-KR" sz="11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r>
                <a:rPr lang="en-US" altLang="ko-KR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 -</a:t>
              </a:r>
              <a:r>
                <a:rPr lang="ko-KR" altLang="en-US" sz="1100" b="1" dirty="0" err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올리비에</a:t>
              </a:r>
              <a:endParaRPr lang="en-US" altLang="ko-KR" sz="11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r>
                <a:rPr lang="en-US" altLang="ko-KR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 -</a:t>
              </a:r>
              <a:r>
                <a:rPr lang="ko-KR" altLang="en-US" sz="1100" b="1" dirty="0" err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유니레버코리아</a:t>
              </a:r>
              <a:r>
                <a:rPr lang="ko-KR" altLang="en-US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endParaRPr lang="en-US" altLang="ko-KR" sz="11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r>
                <a:rPr lang="en-US" altLang="ko-KR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 -</a:t>
              </a:r>
              <a:r>
                <a:rPr lang="ko-KR" altLang="en-US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한국인삼공사</a:t>
              </a:r>
              <a:endParaRPr lang="en-US" altLang="ko-KR" sz="11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r>
                <a:rPr lang="en-US" altLang="ko-KR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 -.</a:t>
              </a:r>
              <a:r>
                <a:rPr lang="ko-KR" altLang="en-US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해외 </a:t>
              </a:r>
              <a:r>
                <a:rPr lang="ko-KR" altLang="en-US" sz="1100" b="1" dirty="0" err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직구매</a:t>
              </a:r>
              <a:endParaRPr lang="ko-KR" altLang="en-US" sz="11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endParaRPr lang="ko-KR" altLang="en-US" sz="11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E4E91A8-BA3E-45F3-8DFD-BD38F08BF23A}"/>
                </a:ext>
              </a:extLst>
            </p:cNvPr>
            <p:cNvSpPr txBox="1"/>
            <p:nvPr/>
          </p:nvSpPr>
          <p:spPr>
            <a:xfrm>
              <a:off x="4067944" y="3579627"/>
              <a:ext cx="2140688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spc="-12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높은 고객 만족도를 위한 서비스 </a:t>
              </a:r>
              <a:endParaRPr lang="en-US" altLang="ko-KR" sz="1200" b="1" spc="-12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r>
                <a:rPr lang="ko-KR" altLang="en-US" sz="11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en-US" altLang="ko-KR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*.</a:t>
              </a:r>
              <a:r>
                <a:rPr lang="ko-KR" altLang="en-US" sz="1100" b="1" dirty="0" err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자체입가공작업장및</a:t>
              </a:r>
              <a:endParaRPr lang="en-US" altLang="ko-KR" sz="11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r>
                <a:rPr lang="en-US" altLang="ko-KR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   </a:t>
              </a:r>
              <a:r>
                <a:rPr lang="ko-KR" altLang="en-US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장애인 작업장 협업</a:t>
              </a:r>
              <a:r>
                <a:rPr lang="en-US" altLang="ko-KR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총</a:t>
              </a:r>
              <a:r>
                <a:rPr lang="en-US" altLang="ko-KR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3</a:t>
              </a:r>
              <a:r>
                <a:rPr lang="ko-KR" altLang="en-US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곳</a:t>
              </a:r>
              <a:r>
                <a:rPr lang="en-US" altLang="ko-KR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</a:p>
            <a:p>
              <a:endParaRPr lang="en-US" altLang="ko-KR" sz="11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r>
                <a:rPr lang="en-US" altLang="ko-KR" sz="11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en-US" altLang="ko-KR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-</a:t>
              </a:r>
              <a:r>
                <a:rPr lang="ko-KR" altLang="en-US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기획제품 제품 조립</a:t>
              </a:r>
              <a:endParaRPr lang="en-US" altLang="ko-KR" sz="11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r>
                <a:rPr lang="en-US" altLang="ko-KR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 -.</a:t>
              </a:r>
              <a:r>
                <a:rPr lang="ko-KR" altLang="en-US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주방용 목제품 가공판매</a:t>
              </a:r>
            </a:p>
            <a:p>
              <a:r>
                <a:rPr lang="en-US" altLang="ko-KR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 -</a:t>
              </a:r>
              <a:r>
                <a:rPr lang="ko-KR" altLang="en-US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스티커 부착 및 선물용 </a:t>
              </a:r>
              <a:endParaRPr lang="en-US" altLang="ko-KR" sz="11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r>
                <a:rPr lang="en-US" altLang="ko-KR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  </a:t>
              </a:r>
              <a:r>
                <a:rPr lang="ko-KR" altLang="en-US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포장 작업  </a:t>
              </a:r>
            </a:p>
            <a:p>
              <a:r>
                <a:rPr lang="ko-KR" altLang="en-US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en-US" altLang="ko-KR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-</a:t>
              </a:r>
              <a:r>
                <a:rPr lang="ko-KR" altLang="en-US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이미지 제작 작업</a:t>
              </a:r>
              <a:endParaRPr lang="en-US" altLang="ko-KR" sz="11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r>
                <a:rPr lang="en-US" altLang="ko-KR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 -</a:t>
              </a:r>
              <a:r>
                <a:rPr lang="ko-KR" altLang="en-US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감사장 삽입 작업</a:t>
              </a:r>
            </a:p>
            <a:p>
              <a:r>
                <a:rPr lang="ko-KR" altLang="en-US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en-US" altLang="ko-KR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-</a:t>
              </a:r>
              <a:r>
                <a:rPr lang="ko-KR" altLang="en-US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기타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F237362-C593-4802-A92D-5066E47F0AAF}"/>
                </a:ext>
              </a:extLst>
            </p:cNvPr>
            <p:cNvSpPr txBox="1"/>
            <p:nvPr/>
          </p:nvSpPr>
          <p:spPr>
            <a:xfrm>
              <a:off x="6740456" y="3579627"/>
              <a:ext cx="2140688" cy="112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spc="-12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고객의 만족을 항상 최우선</a:t>
              </a:r>
              <a:r>
                <a:rPr lang="ko-KR" altLang="en-US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endParaRPr lang="en-US" altLang="ko-KR" sz="11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endPara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r>
                <a:rPr lang="en-US" altLang="ko-KR" sz="11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-</a:t>
              </a:r>
              <a:r>
                <a:rPr lang="ko-KR" altLang="en-US" sz="1100" b="1" dirty="0" err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전문특판벤더</a:t>
              </a:r>
              <a:r>
                <a:rPr lang="ko-KR" altLang="en-US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: 450</a:t>
              </a:r>
            </a:p>
            <a:p>
              <a:r>
                <a:rPr lang="ko-KR" altLang="en-US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-</a:t>
              </a:r>
              <a:r>
                <a:rPr lang="ko-KR" altLang="en-US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법인 사업장 </a:t>
              </a:r>
              <a:r>
                <a:rPr lang="en-US" altLang="ko-KR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: 550</a:t>
              </a:r>
            </a:p>
            <a:p>
              <a:r>
                <a:rPr lang="ko-KR" altLang="en-US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-</a:t>
              </a:r>
              <a:r>
                <a:rPr lang="ko-KR" altLang="en-US" sz="1100" b="1" dirty="0" err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관공서및</a:t>
              </a:r>
              <a:r>
                <a:rPr lang="ko-KR" altLang="en-US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실수요 </a:t>
              </a:r>
              <a:r>
                <a:rPr lang="en-US" altLang="ko-KR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: 1,100</a:t>
              </a:r>
            </a:p>
            <a:p>
              <a:r>
                <a:rPr lang="ko-KR" altLang="en-US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-</a:t>
              </a:r>
              <a:r>
                <a:rPr lang="ko-KR" altLang="en-US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기타 </a:t>
              </a:r>
              <a:r>
                <a:rPr lang="en-US" altLang="ko-KR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: 150</a:t>
              </a:r>
              <a:endParaRPr lang="ko-KR" altLang="en-US" sz="11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20" name="그림 19" descr="2222.png">
              <a:extLst>
                <a:ext uri="{FF2B5EF4-FFF2-40B4-BE49-F238E27FC236}">
                  <a16:creationId xmlns:a16="http://schemas.microsoft.com/office/drawing/2014/main" id="{6BB90BC8-F27D-418B-8FAC-97E6ABFA6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bright="100000"/>
            </a:blip>
            <a:stretch>
              <a:fillRect/>
            </a:stretch>
          </p:blipFill>
          <p:spPr>
            <a:xfrm>
              <a:off x="4468666" y="1453116"/>
              <a:ext cx="1294181" cy="1178540"/>
            </a:xfrm>
            <a:prstGeom prst="rect">
              <a:avLst/>
            </a:prstGeom>
            <a:effectLst>
              <a:outerShdw dist="38100" dir="3000000" algn="ctr" rotWithShape="0">
                <a:schemeClr val="bg1">
                  <a:lumMod val="65000"/>
                </a:schemeClr>
              </a:outerShdw>
            </a:effectLst>
          </p:spPr>
        </p:pic>
        <p:pic>
          <p:nvPicPr>
            <p:cNvPr id="21" name="그림 20" descr="1111.png">
              <a:extLst>
                <a:ext uri="{FF2B5EF4-FFF2-40B4-BE49-F238E27FC236}">
                  <a16:creationId xmlns:a16="http://schemas.microsoft.com/office/drawing/2014/main" id="{DED9359F-BEAA-44CD-BDBF-232AA5EA0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lum bright="100000" contrast="100000"/>
            </a:blip>
            <a:stretch>
              <a:fillRect/>
            </a:stretch>
          </p:blipFill>
          <p:spPr>
            <a:xfrm>
              <a:off x="1694895" y="1477410"/>
              <a:ext cx="1523698" cy="1043895"/>
            </a:xfrm>
            <a:prstGeom prst="rect">
              <a:avLst/>
            </a:prstGeom>
            <a:effectLst>
              <a:outerShdw dist="38100" dir="3000000" algn="ctr" rotWithShape="0">
                <a:schemeClr val="bg1">
                  <a:lumMod val="75000"/>
                </a:schemeClr>
              </a:outerShdw>
            </a:effectLst>
          </p:spPr>
        </p:pic>
      </p:grpSp>
      <p:pic>
        <p:nvPicPr>
          <p:cNvPr id="22" name="그림 21" descr="3333.png">
            <a:extLst>
              <a:ext uri="{FF2B5EF4-FFF2-40B4-BE49-F238E27FC236}">
                <a16:creationId xmlns:a16="http://schemas.microsoft.com/office/drawing/2014/main" id="{B45CA5FA-31A3-4AB1-BA1C-F86CBB9692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100000"/>
          </a:blip>
          <a:stretch>
            <a:fillRect/>
          </a:stretch>
        </p:blipFill>
        <p:spPr>
          <a:xfrm>
            <a:off x="6957791" y="1475157"/>
            <a:ext cx="1731717" cy="1019144"/>
          </a:xfrm>
          <a:prstGeom prst="rect">
            <a:avLst/>
          </a:prstGeom>
          <a:effectLst>
            <a:outerShdw dist="25400" dir="3000000" algn="ctr" rotWithShape="0">
              <a:schemeClr val="bg1">
                <a:lumMod val="65000"/>
              </a:scheme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D6E599D-866F-43C9-BAE6-B1AD613EA6E3}"/>
              </a:ext>
            </a:extLst>
          </p:cNvPr>
          <p:cNvSpPr txBox="1"/>
          <p:nvPr/>
        </p:nvSpPr>
        <p:spPr>
          <a:xfrm>
            <a:off x="399597" y="513322"/>
            <a:ext cx="1766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함초롬돋움" panose="020B0604000101010101" pitchFamily="50" charset="-127"/>
              </a:rPr>
              <a:t>2. 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함초롬돋움" panose="020B0604000101010101" pitchFamily="50" charset="-127"/>
              </a:rPr>
              <a:t>사업 구조</a:t>
            </a: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9CA0D6A3-0F2A-4FD5-9F57-34ED8FFB44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6961" y="137106"/>
            <a:ext cx="581325" cy="236260"/>
          </a:xfrm>
          <a:prstGeom prst="rect">
            <a:avLst/>
          </a:prstGeom>
        </p:spPr>
      </p:pic>
      <p:sp>
        <p:nvSpPr>
          <p:cNvPr id="25" name="object 99">
            <a:extLst>
              <a:ext uri="{FF2B5EF4-FFF2-40B4-BE49-F238E27FC236}">
                <a16:creationId xmlns:a16="http://schemas.microsoft.com/office/drawing/2014/main" id="{2374C7CF-2242-40D7-89A0-3C3A3A77EF12}"/>
              </a:ext>
            </a:extLst>
          </p:cNvPr>
          <p:cNvSpPr txBox="1"/>
          <p:nvPr/>
        </p:nvSpPr>
        <p:spPr>
          <a:xfrm>
            <a:off x="9429226" y="6601025"/>
            <a:ext cx="36844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en-US" altLang="ko-KR" sz="1100" dirty="0">
                <a:solidFill>
                  <a:srgbClr val="7E7E7E"/>
                </a:solidFill>
                <a:latin typeface="Arial"/>
                <a:cs typeface="Arial"/>
              </a:rPr>
              <a:t>4</a:t>
            </a:r>
            <a:r>
              <a:rPr sz="1100" dirty="0">
                <a:solidFill>
                  <a:srgbClr val="7E7E7E"/>
                </a:solidFill>
                <a:latin typeface="Arial"/>
                <a:cs typeface="Arial"/>
              </a:rPr>
              <a:t>/</a:t>
            </a:r>
            <a:r>
              <a:rPr lang="en-US" altLang="ko-KR" sz="1100" dirty="0">
                <a:solidFill>
                  <a:srgbClr val="7E7E7E"/>
                </a:solidFill>
                <a:latin typeface="Arial"/>
                <a:cs typeface="Arial"/>
              </a:rPr>
              <a:t>10</a:t>
            </a:r>
            <a:endParaRPr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8933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3D6E599D-866F-43C9-BAE6-B1AD613EA6E3}"/>
              </a:ext>
            </a:extLst>
          </p:cNvPr>
          <p:cNvSpPr txBox="1"/>
          <p:nvPr/>
        </p:nvSpPr>
        <p:spPr>
          <a:xfrm>
            <a:off x="399597" y="513322"/>
            <a:ext cx="1766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함초롬돋움" panose="020B0604000101010101" pitchFamily="50" charset="-127"/>
              </a:rPr>
              <a:t>3. 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함초롬돋움" panose="020B0604000101010101" pitchFamily="50" charset="-127"/>
              </a:rPr>
              <a:t>업무 영역</a:t>
            </a:r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51F2F621-2E11-4870-A261-B5D95E8B012C}"/>
              </a:ext>
            </a:extLst>
          </p:cNvPr>
          <p:cNvSpPr/>
          <p:nvPr/>
        </p:nvSpPr>
        <p:spPr>
          <a:xfrm>
            <a:off x="1372874" y="1381514"/>
            <a:ext cx="1959043" cy="13412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5">
            <a:extLst>
              <a:ext uri="{FF2B5EF4-FFF2-40B4-BE49-F238E27FC236}">
                <a16:creationId xmlns:a16="http://schemas.microsoft.com/office/drawing/2014/main" id="{68CF1C2B-1070-495F-8CFD-7DA5C142CD0C}"/>
              </a:ext>
            </a:extLst>
          </p:cNvPr>
          <p:cNvSpPr/>
          <p:nvPr/>
        </p:nvSpPr>
        <p:spPr>
          <a:xfrm>
            <a:off x="1447372" y="1407930"/>
            <a:ext cx="2159392" cy="12030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81A6FBA9-C3E0-4ECA-9CF1-1447E5181EB2}"/>
              </a:ext>
            </a:extLst>
          </p:cNvPr>
          <p:cNvSpPr/>
          <p:nvPr/>
        </p:nvSpPr>
        <p:spPr>
          <a:xfrm>
            <a:off x="3606764" y="4923554"/>
            <a:ext cx="1959044" cy="13412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4048379E-5982-48E9-B935-3297E9078A71}"/>
              </a:ext>
            </a:extLst>
          </p:cNvPr>
          <p:cNvSpPr/>
          <p:nvPr/>
        </p:nvSpPr>
        <p:spPr>
          <a:xfrm>
            <a:off x="3681249" y="4949208"/>
            <a:ext cx="2159392" cy="12030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0">
            <a:extLst>
              <a:ext uri="{FF2B5EF4-FFF2-40B4-BE49-F238E27FC236}">
                <a16:creationId xmlns:a16="http://schemas.microsoft.com/office/drawing/2014/main" id="{85E67DD3-6E52-4EFE-B04A-4C8A7A6F8A99}"/>
              </a:ext>
            </a:extLst>
          </p:cNvPr>
          <p:cNvSpPr/>
          <p:nvPr/>
        </p:nvSpPr>
        <p:spPr>
          <a:xfrm>
            <a:off x="2439625" y="3095635"/>
            <a:ext cx="1959044" cy="13432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1">
            <a:extLst>
              <a:ext uri="{FF2B5EF4-FFF2-40B4-BE49-F238E27FC236}">
                <a16:creationId xmlns:a16="http://schemas.microsoft.com/office/drawing/2014/main" id="{9C78F945-6E5E-4B9B-8AE9-C39D29CCDCB6}"/>
              </a:ext>
            </a:extLst>
          </p:cNvPr>
          <p:cNvSpPr/>
          <p:nvPr/>
        </p:nvSpPr>
        <p:spPr>
          <a:xfrm>
            <a:off x="2514110" y="3122557"/>
            <a:ext cx="2159392" cy="12030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221DABA-6907-4980-926C-1949015BCF61}"/>
              </a:ext>
            </a:extLst>
          </p:cNvPr>
          <p:cNvSpPr txBox="1"/>
          <p:nvPr/>
        </p:nvSpPr>
        <p:spPr>
          <a:xfrm>
            <a:off x="1532111" y="1810906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j-ea"/>
                <a:ea typeface="+mj-ea"/>
              </a:rPr>
              <a:t>기업 임직원 선물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48F15C0-D8F7-43D1-868A-31FD2C826E3E}"/>
              </a:ext>
            </a:extLst>
          </p:cNvPr>
          <p:cNvSpPr txBox="1"/>
          <p:nvPr/>
        </p:nvSpPr>
        <p:spPr>
          <a:xfrm>
            <a:off x="3997286" y="1435519"/>
            <a:ext cx="1683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0066CC"/>
                </a:solidFill>
                <a:latin typeface="+mj-ea"/>
                <a:ea typeface="+mj-ea"/>
              </a:rPr>
              <a:t>규격화된 선물세트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0281B21-FDAD-404D-8DFE-B2414F429D1A}"/>
              </a:ext>
            </a:extLst>
          </p:cNvPr>
          <p:cNvSpPr txBox="1"/>
          <p:nvPr/>
        </p:nvSpPr>
        <p:spPr>
          <a:xfrm>
            <a:off x="4188845" y="1810906"/>
            <a:ext cx="15151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400" dirty="0"/>
              <a:t>안내문 삽입</a:t>
            </a:r>
            <a:endParaRPr lang="en-US" altLang="ko-KR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400" dirty="0"/>
              <a:t>포장 작업</a:t>
            </a:r>
            <a:endParaRPr lang="en-US" altLang="ko-KR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400" dirty="0"/>
              <a:t>개별 택배 공급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7E8DD2-0DB4-4DF8-B242-B23A0BD474E8}"/>
              </a:ext>
            </a:extLst>
          </p:cNvPr>
          <p:cNvSpPr txBox="1"/>
          <p:nvPr/>
        </p:nvSpPr>
        <p:spPr>
          <a:xfrm>
            <a:off x="2665575" y="3464497"/>
            <a:ext cx="190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j-ea"/>
                <a:ea typeface="+mj-ea"/>
              </a:rPr>
              <a:t>판촉물</a:t>
            </a:r>
            <a:r>
              <a:rPr lang="en-US" altLang="ko-KR" b="1" dirty="0">
                <a:solidFill>
                  <a:schemeClr val="bg1"/>
                </a:solidFill>
                <a:latin typeface="+mj-ea"/>
                <a:ea typeface="+mj-ea"/>
              </a:rPr>
              <a:t>/</a:t>
            </a:r>
            <a:r>
              <a:rPr lang="ko-KR" altLang="en-US" b="1" dirty="0">
                <a:solidFill>
                  <a:schemeClr val="bg1"/>
                </a:solidFill>
                <a:latin typeface="+mj-ea"/>
                <a:ea typeface="+mj-ea"/>
              </a:rPr>
              <a:t>대량구매</a:t>
            </a:r>
            <a:endParaRPr lang="en-US" altLang="ko-KR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en-US" altLang="ko-KR" sz="10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1000" b="1" dirty="0">
                <a:solidFill>
                  <a:schemeClr val="bg1"/>
                </a:solidFill>
                <a:latin typeface="+mj-ea"/>
                <a:ea typeface="+mj-ea"/>
              </a:rPr>
              <a:t>금융</a:t>
            </a:r>
            <a:r>
              <a:rPr lang="en-US" altLang="ko-KR" sz="1000" b="1" dirty="0">
                <a:solidFill>
                  <a:schemeClr val="bg1"/>
                </a:solidFill>
                <a:latin typeface="+mj-ea"/>
                <a:ea typeface="+mj-ea"/>
              </a:rPr>
              <a:t>,</a:t>
            </a:r>
            <a:r>
              <a:rPr lang="ko-KR" altLang="en-US" sz="1000" b="1" dirty="0">
                <a:solidFill>
                  <a:schemeClr val="bg1"/>
                </a:solidFill>
                <a:latin typeface="+mj-ea"/>
                <a:ea typeface="+mj-ea"/>
              </a:rPr>
              <a:t>보험</a:t>
            </a:r>
            <a:r>
              <a:rPr lang="en-US" altLang="ko-KR" sz="1000" b="1" dirty="0">
                <a:solidFill>
                  <a:schemeClr val="bg1"/>
                </a:solidFill>
                <a:latin typeface="+mj-ea"/>
                <a:ea typeface="+mj-ea"/>
              </a:rPr>
              <a:t>,</a:t>
            </a:r>
            <a:r>
              <a:rPr lang="ko-KR" altLang="en-US" sz="1000" b="1" dirty="0">
                <a:solidFill>
                  <a:schemeClr val="bg1"/>
                </a:solidFill>
                <a:latin typeface="+mj-ea"/>
                <a:ea typeface="+mj-ea"/>
              </a:rPr>
              <a:t>관공서</a:t>
            </a:r>
            <a:r>
              <a:rPr lang="en-US" altLang="ko-KR" sz="10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endParaRPr lang="ko-KR" altLang="en-US" sz="1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7756195-320E-40A2-8827-C32DCDD47459}"/>
              </a:ext>
            </a:extLst>
          </p:cNvPr>
          <p:cNvSpPr txBox="1"/>
          <p:nvPr/>
        </p:nvSpPr>
        <p:spPr>
          <a:xfrm>
            <a:off x="5010281" y="3094909"/>
            <a:ext cx="3010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0066CC"/>
                </a:solidFill>
                <a:latin typeface="+mj-ea"/>
                <a:ea typeface="+mj-ea"/>
              </a:rPr>
              <a:t>고객 맞춤형 선물 및 기획세트 제작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51B02D4-3368-4979-94C1-17D2DECFDF6F}"/>
              </a:ext>
            </a:extLst>
          </p:cNvPr>
          <p:cNvSpPr txBox="1"/>
          <p:nvPr/>
        </p:nvSpPr>
        <p:spPr>
          <a:xfrm>
            <a:off x="5201840" y="3470296"/>
            <a:ext cx="23134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400" dirty="0"/>
              <a:t>차별화 된 기획 세트 구성</a:t>
            </a:r>
            <a:endParaRPr lang="en-US" altLang="ko-KR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400" dirty="0"/>
              <a:t>경쟁력 우위 제품 확보</a:t>
            </a:r>
            <a:endParaRPr lang="en-US" altLang="ko-KR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400" dirty="0"/>
              <a:t>신속한 공급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E688494-94B7-47B0-A37D-8234C62F0454}"/>
              </a:ext>
            </a:extLst>
          </p:cNvPr>
          <p:cNvSpPr txBox="1"/>
          <p:nvPr/>
        </p:nvSpPr>
        <p:spPr>
          <a:xfrm>
            <a:off x="3799315" y="5329017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j-ea"/>
                <a:ea typeface="+mj-ea"/>
              </a:rPr>
              <a:t>쇼핑몰 및 실수요</a:t>
            </a:r>
            <a:endParaRPr lang="ko-KR" altLang="en-US" sz="1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ADFA42D-0BB9-45B8-B090-21C15E54BB3F}"/>
              </a:ext>
            </a:extLst>
          </p:cNvPr>
          <p:cNvSpPr txBox="1"/>
          <p:nvPr/>
        </p:nvSpPr>
        <p:spPr>
          <a:xfrm>
            <a:off x="6152635" y="4795319"/>
            <a:ext cx="1386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0066CC"/>
                </a:solidFill>
                <a:latin typeface="+mj-ea"/>
                <a:ea typeface="+mj-ea"/>
              </a:rPr>
              <a:t>일반 제품 공급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99EAFDE-BC51-4222-82BD-E4A8C4390DFB}"/>
              </a:ext>
            </a:extLst>
          </p:cNvPr>
          <p:cNvSpPr txBox="1"/>
          <p:nvPr/>
        </p:nvSpPr>
        <p:spPr>
          <a:xfrm>
            <a:off x="6378604" y="5198168"/>
            <a:ext cx="22733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400" dirty="0"/>
              <a:t>기업체 전용 </a:t>
            </a:r>
            <a:r>
              <a:rPr lang="ko-KR" altLang="en-US" sz="1400" dirty="0" err="1"/>
              <a:t>폐쇄몰</a:t>
            </a:r>
            <a:r>
              <a:rPr lang="ko-KR" altLang="en-US" sz="1400" dirty="0"/>
              <a:t> 입점</a:t>
            </a:r>
            <a:endParaRPr lang="en-US" altLang="ko-KR" sz="1400" dirty="0"/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ko-KR" altLang="en-US" sz="1400" dirty="0"/>
              <a:t>기업체 맞춤 지원</a:t>
            </a:r>
            <a:endParaRPr lang="en-US" altLang="ko-KR" sz="1400" dirty="0"/>
          </a:p>
          <a:p>
            <a:r>
              <a:rPr lang="en-US" altLang="ko-KR" sz="1400" dirty="0"/>
              <a:t>    </a:t>
            </a:r>
            <a:r>
              <a:rPr lang="ko-KR" altLang="en-US" sz="1400" dirty="0"/>
              <a:t> </a:t>
            </a:r>
            <a:r>
              <a:rPr lang="en-US" altLang="ko-KR" sz="1400" dirty="0"/>
              <a:t>(</a:t>
            </a:r>
            <a:r>
              <a:rPr lang="ko-KR" altLang="en-US" sz="1400" dirty="0"/>
              <a:t>디자인 </a:t>
            </a:r>
            <a:r>
              <a:rPr lang="en-US" altLang="ko-KR" sz="1400" dirty="0"/>
              <a:t>,</a:t>
            </a:r>
            <a:r>
              <a:rPr lang="ko-KR" altLang="en-US" sz="1400" dirty="0"/>
              <a:t>제작</a:t>
            </a:r>
            <a:r>
              <a:rPr lang="en-US" altLang="ko-KR" sz="1400" dirty="0"/>
              <a:t>,</a:t>
            </a:r>
            <a:r>
              <a:rPr lang="ko-KR" altLang="en-US" sz="1400" dirty="0"/>
              <a:t>행사</a:t>
            </a:r>
            <a:r>
              <a:rPr lang="en-US" altLang="ko-KR" sz="14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400" dirty="0"/>
              <a:t>신속한 공급</a:t>
            </a:r>
          </a:p>
        </p:txBody>
      </p:sp>
      <p:pic>
        <p:nvPicPr>
          <p:cNvPr id="52" name="그림 51">
            <a:extLst>
              <a:ext uri="{FF2B5EF4-FFF2-40B4-BE49-F238E27FC236}">
                <a16:creationId xmlns:a16="http://schemas.microsoft.com/office/drawing/2014/main" id="{C2894874-8913-4A57-B63D-4E0F945436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6961" y="137106"/>
            <a:ext cx="581325" cy="236260"/>
          </a:xfrm>
          <a:prstGeom prst="rect">
            <a:avLst/>
          </a:prstGeom>
        </p:spPr>
      </p:pic>
      <p:sp>
        <p:nvSpPr>
          <p:cNvPr id="53" name="object 99">
            <a:extLst>
              <a:ext uri="{FF2B5EF4-FFF2-40B4-BE49-F238E27FC236}">
                <a16:creationId xmlns:a16="http://schemas.microsoft.com/office/drawing/2014/main" id="{F9196F38-17E6-4F55-BBC3-1E205D7D9A77}"/>
              </a:ext>
            </a:extLst>
          </p:cNvPr>
          <p:cNvSpPr txBox="1"/>
          <p:nvPr/>
        </p:nvSpPr>
        <p:spPr>
          <a:xfrm>
            <a:off x="9429226" y="6601025"/>
            <a:ext cx="36844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en-US" altLang="ko-KR" sz="1100" dirty="0">
                <a:solidFill>
                  <a:srgbClr val="7E7E7E"/>
                </a:solidFill>
                <a:latin typeface="Arial"/>
                <a:cs typeface="Arial"/>
              </a:rPr>
              <a:t>5</a:t>
            </a:r>
            <a:r>
              <a:rPr sz="1100" dirty="0">
                <a:solidFill>
                  <a:srgbClr val="7E7E7E"/>
                </a:solidFill>
                <a:latin typeface="Arial"/>
                <a:cs typeface="Arial"/>
              </a:rPr>
              <a:t>/</a:t>
            </a:r>
            <a:r>
              <a:rPr lang="en-US" altLang="ko-KR" sz="1100" dirty="0">
                <a:solidFill>
                  <a:srgbClr val="7E7E7E"/>
                </a:solidFill>
                <a:latin typeface="Arial"/>
                <a:cs typeface="Arial"/>
              </a:rPr>
              <a:t>10</a:t>
            </a:r>
            <a:endParaRPr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4439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3D6E599D-866F-43C9-BAE6-B1AD613EA6E3}"/>
              </a:ext>
            </a:extLst>
          </p:cNvPr>
          <p:cNvSpPr txBox="1"/>
          <p:nvPr/>
        </p:nvSpPr>
        <p:spPr>
          <a:xfrm>
            <a:off x="399597" y="513322"/>
            <a:ext cx="2422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함초롬돋움" panose="020B0604000101010101" pitchFamily="50" charset="-127"/>
              </a:rPr>
              <a:t>4. 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함초롬돋움" panose="020B0604000101010101" pitchFamily="50" charset="-127"/>
              </a:rPr>
              <a:t>주요 취급 품목</a:t>
            </a:r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id="{799EAEE1-3447-46BC-A991-EE424CF9AB89}"/>
              </a:ext>
            </a:extLst>
          </p:cNvPr>
          <p:cNvSpPr/>
          <p:nvPr/>
        </p:nvSpPr>
        <p:spPr>
          <a:xfrm>
            <a:off x="627456" y="2568320"/>
            <a:ext cx="3343275" cy="1057275"/>
          </a:xfrm>
          <a:custGeom>
            <a:avLst/>
            <a:gdLst/>
            <a:ahLst/>
            <a:cxnLst/>
            <a:rect l="l" t="t" r="r" b="b"/>
            <a:pathLst>
              <a:path w="3343275" h="1057275">
                <a:moveTo>
                  <a:pt x="3213150" y="0"/>
                </a:moveTo>
                <a:lnTo>
                  <a:pt x="129997" y="0"/>
                </a:lnTo>
                <a:lnTo>
                  <a:pt x="79400" y="7746"/>
                </a:lnTo>
                <a:lnTo>
                  <a:pt x="38087" y="29209"/>
                </a:lnTo>
                <a:lnTo>
                  <a:pt x="10223" y="60959"/>
                </a:lnTo>
                <a:lnTo>
                  <a:pt x="0" y="99949"/>
                </a:lnTo>
                <a:lnTo>
                  <a:pt x="0" y="957326"/>
                </a:lnTo>
                <a:lnTo>
                  <a:pt x="10223" y="996188"/>
                </a:lnTo>
                <a:lnTo>
                  <a:pt x="38087" y="1027938"/>
                </a:lnTo>
                <a:lnTo>
                  <a:pt x="79400" y="1049401"/>
                </a:lnTo>
                <a:lnTo>
                  <a:pt x="129997" y="1057274"/>
                </a:lnTo>
                <a:lnTo>
                  <a:pt x="3213150" y="1057274"/>
                </a:lnTo>
                <a:lnTo>
                  <a:pt x="3263823" y="1049401"/>
                </a:lnTo>
                <a:lnTo>
                  <a:pt x="3305098" y="1027938"/>
                </a:lnTo>
                <a:lnTo>
                  <a:pt x="3332911" y="996188"/>
                </a:lnTo>
                <a:lnTo>
                  <a:pt x="3343071" y="957326"/>
                </a:lnTo>
                <a:lnTo>
                  <a:pt x="3343071" y="99949"/>
                </a:lnTo>
                <a:lnTo>
                  <a:pt x="3332911" y="60959"/>
                </a:lnTo>
                <a:lnTo>
                  <a:pt x="3305098" y="29209"/>
                </a:lnTo>
                <a:lnTo>
                  <a:pt x="3263823" y="7746"/>
                </a:lnTo>
                <a:lnTo>
                  <a:pt x="3213150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2062620F-9AA4-4AF0-A3F1-515D9CE3EB14}"/>
              </a:ext>
            </a:extLst>
          </p:cNvPr>
          <p:cNvSpPr/>
          <p:nvPr/>
        </p:nvSpPr>
        <p:spPr>
          <a:xfrm>
            <a:off x="627456" y="3890264"/>
            <a:ext cx="3343275" cy="1057275"/>
          </a:xfrm>
          <a:custGeom>
            <a:avLst/>
            <a:gdLst/>
            <a:ahLst/>
            <a:cxnLst/>
            <a:rect l="l" t="t" r="r" b="b"/>
            <a:pathLst>
              <a:path w="3343275" h="1057275">
                <a:moveTo>
                  <a:pt x="3213150" y="0"/>
                </a:moveTo>
                <a:lnTo>
                  <a:pt x="129997" y="0"/>
                </a:lnTo>
                <a:lnTo>
                  <a:pt x="79400" y="7874"/>
                </a:lnTo>
                <a:lnTo>
                  <a:pt x="38087" y="29210"/>
                </a:lnTo>
                <a:lnTo>
                  <a:pt x="10223" y="61087"/>
                </a:lnTo>
                <a:lnTo>
                  <a:pt x="0" y="99949"/>
                </a:lnTo>
                <a:lnTo>
                  <a:pt x="0" y="957326"/>
                </a:lnTo>
                <a:lnTo>
                  <a:pt x="10223" y="996188"/>
                </a:lnTo>
                <a:lnTo>
                  <a:pt x="38087" y="1028065"/>
                </a:lnTo>
                <a:lnTo>
                  <a:pt x="79400" y="1049401"/>
                </a:lnTo>
                <a:lnTo>
                  <a:pt x="129997" y="1057275"/>
                </a:lnTo>
                <a:lnTo>
                  <a:pt x="3213150" y="1057275"/>
                </a:lnTo>
                <a:lnTo>
                  <a:pt x="3263823" y="1049401"/>
                </a:lnTo>
                <a:lnTo>
                  <a:pt x="3305098" y="1028065"/>
                </a:lnTo>
                <a:lnTo>
                  <a:pt x="3332911" y="996188"/>
                </a:lnTo>
                <a:lnTo>
                  <a:pt x="3343071" y="957326"/>
                </a:lnTo>
                <a:lnTo>
                  <a:pt x="3343071" y="99949"/>
                </a:lnTo>
                <a:lnTo>
                  <a:pt x="3332911" y="61087"/>
                </a:lnTo>
                <a:lnTo>
                  <a:pt x="3305098" y="29210"/>
                </a:lnTo>
                <a:lnTo>
                  <a:pt x="3263823" y="7874"/>
                </a:lnTo>
                <a:lnTo>
                  <a:pt x="3213150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4">
            <a:extLst>
              <a:ext uri="{FF2B5EF4-FFF2-40B4-BE49-F238E27FC236}">
                <a16:creationId xmlns:a16="http://schemas.microsoft.com/office/drawing/2014/main" id="{52D26C5C-6F6E-4242-82F6-B6389138BCB6}"/>
              </a:ext>
            </a:extLst>
          </p:cNvPr>
          <p:cNvSpPr/>
          <p:nvPr/>
        </p:nvSpPr>
        <p:spPr>
          <a:xfrm>
            <a:off x="4156202" y="1622933"/>
            <a:ext cx="152400" cy="304165"/>
          </a:xfrm>
          <a:custGeom>
            <a:avLst/>
            <a:gdLst/>
            <a:ahLst/>
            <a:cxnLst/>
            <a:rect l="l" t="t" r="r" b="b"/>
            <a:pathLst>
              <a:path w="152400" h="304164">
                <a:moveTo>
                  <a:pt x="0" y="0"/>
                </a:moveTo>
                <a:lnTo>
                  <a:pt x="57150" y="151891"/>
                </a:lnTo>
                <a:lnTo>
                  <a:pt x="0" y="303911"/>
                </a:lnTo>
                <a:lnTo>
                  <a:pt x="152273" y="152018"/>
                </a:lnTo>
                <a:lnTo>
                  <a:pt x="0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8FF64B80-EAE3-454C-80EB-ECC85C0AC383}"/>
              </a:ext>
            </a:extLst>
          </p:cNvPr>
          <p:cNvSpPr/>
          <p:nvPr/>
        </p:nvSpPr>
        <p:spPr>
          <a:xfrm>
            <a:off x="4156202" y="2880614"/>
            <a:ext cx="152400" cy="304165"/>
          </a:xfrm>
          <a:custGeom>
            <a:avLst/>
            <a:gdLst/>
            <a:ahLst/>
            <a:cxnLst/>
            <a:rect l="l" t="t" r="r" b="b"/>
            <a:pathLst>
              <a:path w="152400" h="304164">
                <a:moveTo>
                  <a:pt x="0" y="0"/>
                </a:moveTo>
                <a:lnTo>
                  <a:pt x="57150" y="151891"/>
                </a:lnTo>
                <a:lnTo>
                  <a:pt x="0" y="303784"/>
                </a:lnTo>
                <a:lnTo>
                  <a:pt x="152273" y="151891"/>
                </a:lnTo>
                <a:lnTo>
                  <a:pt x="0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6">
            <a:extLst>
              <a:ext uri="{FF2B5EF4-FFF2-40B4-BE49-F238E27FC236}">
                <a16:creationId xmlns:a16="http://schemas.microsoft.com/office/drawing/2014/main" id="{A50B0F1F-0849-4DAB-985C-957FCDA6B42D}"/>
              </a:ext>
            </a:extLst>
          </p:cNvPr>
          <p:cNvSpPr/>
          <p:nvPr/>
        </p:nvSpPr>
        <p:spPr>
          <a:xfrm>
            <a:off x="4156202" y="4210430"/>
            <a:ext cx="152400" cy="304165"/>
          </a:xfrm>
          <a:custGeom>
            <a:avLst/>
            <a:gdLst/>
            <a:ahLst/>
            <a:cxnLst/>
            <a:rect l="l" t="t" r="r" b="b"/>
            <a:pathLst>
              <a:path w="152400" h="304164">
                <a:moveTo>
                  <a:pt x="0" y="0"/>
                </a:moveTo>
                <a:lnTo>
                  <a:pt x="57150" y="151892"/>
                </a:lnTo>
                <a:lnTo>
                  <a:pt x="0" y="303911"/>
                </a:lnTo>
                <a:lnTo>
                  <a:pt x="152273" y="151892"/>
                </a:lnTo>
                <a:lnTo>
                  <a:pt x="0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7">
            <a:extLst>
              <a:ext uri="{FF2B5EF4-FFF2-40B4-BE49-F238E27FC236}">
                <a16:creationId xmlns:a16="http://schemas.microsoft.com/office/drawing/2014/main" id="{66A491D7-9031-4B2A-8C13-A8E9E401745F}"/>
              </a:ext>
            </a:extLst>
          </p:cNvPr>
          <p:cNvSpPr/>
          <p:nvPr/>
        </p:nvSpPr>
        <p:spPr>
          <a:xfrm>
            <a:off x="627456" y="1246250"/>
            <a:ext cx="3343275" cy="1057275"/>
          </a:xfrm>
          <a:custGeom>
            <a:avLst/>
            <a:gdLst/>
            <a:ahLst/>
            <a:cxnLst/>
            <a:rect l="l" t="t" r="r" b="b"/>
            <a:pathLst>
              <a:path w="3343275" h="1057275">
                <a:moveTo>
                  <a:pt x="3213150" y="0"/>
                </a:moveTo>
                <a:lnTo>
                  <a:pt x="129997" y="0"/>
                </a:lnTo>
                <a:lnTo>
                  <a:pt x="79400" y="7874"/>
                </a:lnTo>
                <a:lnTo>
                  <a:pt x="38087" y="29337"/>
                </a:lnTo>
                <a:lnTo>
                  <a:pt x="10223" y="61087"/>
                </a:lnTo>
                <a:lnTo>
                  <a:pt x="0" y="99949"/>
                </a:lnTo>
                <a:lnTo>
                  <a:pt x="0" y="957326"/>
                </a:lnTo>
                <a:lnTo>
                  <a:pt x="10223" y="996314"/>
                </a:lnTo>
                <a:lnTo>
                  <a:pt x="38087" y="1028064"/>
                </a:lnTo>
                <a:lnTo>
                  <a:pt x="79400" y="1049401"/>
                </a:lnTo>
                <a:lnTo>
                  <a:pt x="129997" y="1057275"/>
                </a:lnTo>
                <a:lnTo>
                  <a:pt x="3213150" y="1057275"/>
                </a:lnTo>
                <a:lnTo>
                  <a:pt x="3263823" y="1049401"/>
                </a:lnTo>
                <a:lnTo>
                  <a:pt x="3305098" y="1028064"/>
                </a:lnTo>
                <a:lnTo>
                  <a:pt x="3332911" y="996314"/>
                </a:lnTo>
                <a:lnTo>
                  <a:pt x="3343071" y="957326"/>
                </a:lnTo>
                <a:lnTo>
                  <a:pt x="3343071" y="99949"/>
                </a:lnTo>
                <a:lnTo>
                  <a:pt x="3332911" y="61087"/>
                </a:lnTo>
                <a:lnTo>
                  <a:pt x="3305098" y="29337"/>
                </a:lnTo>
                <a:lnTo>
                  <a:pt x="3263823" y="7874"/>
                </a:lnTo>
                <a:lnTo>
                  <a:pt x="3213150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9">
            <a:extLst>
              <a:ext uri="{FF2B5EF4-FFF2-40B4-BE49-F238E27FC236}">
                <a16:creationId xmlns:a16="http://schemas.microsoft.com/office/drawing/2014/main" id="{0C244A6B-3ABA-4EB2-A96C-802DCD8A60B1}"/>
              </a:ext>
            </a:extLst>
          </p:cNvPr>
          <p:cNvSpPr/>
          <p:nvPr/>
        </p:nvSpPr>
        <p:spPr>
          <a:xfrm>
            <a:off x="804672" y="1368552"/>
            <a:ext cx="256031" cy="670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0">
            <a:extLst>
              <a:ext uri="{FF2B5EF4-FFF2-40B4-BE49-F238E27FC236}">
                <a16:creationId xmlns:a16="http://schemas.microsoft.com/office/drawing/2014/main" id="{1CFFF071-24F6-4F69-94AC-1EFC6C169BD0}"/>
              </a:ext>
            </a:extLst>
          </p:cNvPr>
          <p:cNvSpPr/>
          <p:nvPr/>
        </p:nvSpPr>
        <p:spPr>
          <a:xfrm>
            <a:off x="734568" y="2679192"/>
            <a:ext cx="448056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1">
            <a:extLst>
              <a:ext uri="{FF2B5EF4-FFF2-40B4-BE49-F238E27FC236}">
                <a16:creationId xmlns:a16="http://schemas.microsoft.com/office/drawing/2014/main" id="{D50F1B17-344D-447F-BED8-9B79E4737525}"/>
              </a:ext>
            </a:extLst>
          </p:cNvPr>
          <p:cNvSpPr/>
          <p:nvPr/>
        </p:nvSpPr>
        <p:spPr>
          <a:xfrm>
            <a:off x="743712" y="4029455"/>
            <a:ext cx="445007" cy="6827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7">
            <a:extLst>
              <a:ext uri="{FF2B5EF4-FFF2-40B4-BE49-F238E27FC236}">
                <a16:creationId xmlns:a16="http://schemas.microsoft.com/office/drawing/2014/main" id="{23E691EF-AAA5-4033-A1CF-15899A648F45}"/>
              </a:ext>
            </a:extLst>
          </p:cNvPr>
          <p:cNvSpPr/>
          <p:nvPr/>
        </p:nvSpPr>
        <p:spPr>
          <a:xfrm>
            <a:off x="627456" y="5212207"/>
            <a:ext cx="3343275" cy="1057910"/>
          </a:xfrm>
          <a:custGeom>
            <a:avLst/>
            <a:gdLst/>
            <a:ahLst/>
            <a:cxnLst/>
            <a:rect l="l" t="t" r="r" b="b"/>
            <a:pathLst>
              <a:path w="3343275" h="1057910">
                <a:moveTo>
                  <a:pt x="3213150" y="0"/>
                </a:moveTo>
                <a:lnTo>
                  <a:pt x="129997" y="0"/>
                </a:lnTo>
                <a:lnTo>
                  <a:pt x="79400" y="7874"/>
                </a:lnTo>
                <a:lnTo>
                  <a:pt x="38087" y="29337"/>
                </a:lnTo>
                <a:lnTo>
                  <a:pt x="10223" y="61087"/>
                </a:lnTo>
                <a:lnTo>
                  <a:pt x="0" y="99949"/>
                </a:lnTo>
                <a:lnTo>
                  <a:pt x="0" y="957376"/>
                </a:lnTo>
                <a:lnTo>
                  <a:pt x="10223" y="996289"/>
                </a:lnTo>
                <a:lnTo>
                  <a:pt x="38087" y="1028065"/>
                </a:lnTo>
                <a:lnTo>
                  <a:pt x="79400" y="1049477"/>
                </a:lnTo>
                <a:lnTo>
                  <a:pt x="129997" y="1057325"/>
                </a:lnTo>
                <a:lnTo>
                  <a:pt x="3213150" y="1057325"/>
                </a:lnTo>
                <a:lnTo>
                  <a:pt x="3263823" y="1049477"/>
                </a:lnTo>
                <a:lnTo>
                  <a:pt x="3305098" y="1028065"/>
                </a:lnTo>
                <a:lnTo>
                  <a:pt x="3332911" y="996289"/>
                </a:lnTo>
                <a:lnTo>
                  <a:pt x="3343071" y="957376"/>
                </a:lnTo>
                <a:lnTo>
                  <a:pt x="3343071" y="99949"/>
                </a:lnTo>
                <a:lnTo>
                  <a:pt x="3332911" y="61087"/>
                </a:lnTo>
                <a:lnTo>
                  <a:pt x="3305098" y="29337"/>
                </a:lnTo>
                <a:lnTo>
                  <a:pt x="3263823" y="7874"/>
                </a:lnTo>
                <a:lnTo>
                  <a:pt x="3213150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8">
            <a:extLst>
              <a:ext uri="{FF2B5EF4-FFF2-40B4-BE49-F238E27FC236}">
                <a16:creationId xmlns:a16="http://schemas.microsoft.com/office/drawing/2014/main" id="{0CC50024-8587-4600-8A52-46D1D8E964DB}"/>
              </a:ext>
            </a:extLst>
          </p:cNvPr>
          <p:cNvSpPr/>
          <p:nvPr/>
        </p:nvSpPr>
        <p:spPr>
          <a:xfrm>
            <a:off x="4156202" y="5563361"/>
            <a:ext cx="152400" cy="304165"/>
          </a:xfrm>
          <a:custGeom>
            <a:avLst/>
            <a:gdLst/>
            <a:ahLst/>
            <a:cxnLst/>
            <a:rect l="l" t="t" r="r" b="b"/>
            <a:pathLst>
              <a:path w="152400" h="304164">
                <a:moveTo>
                  <a:pt x="0" y="0"/>
                </a:moveTo>
                <a:lnTo>
                  <a:pt x="57150" y="151955"/>
                </a:lnTo>
                <a:lnTo>
                  <a:pt x="0" y="303974"/>
                </a:lnTo>
                <a:lnTo>
                  <a:pt x="152273" y="151955"/>
                </a:lnTo>
                <a:lnTo>
                  <a:pt x="0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9">
            <a:extLst>
              <a:ext uri="{FF2B5EF4-FFF2-40B4-BE49-F238E27FC236}">
                <a16:creationId xmlns:a16="http://schemas.microsoft.com/office/drawing/2014/main" id="{A03DD5D1-C667-45E7-B20E-9FD5A5C6C0F4}"/>
              </a:ext>
            </a:extLst>
          </p:cNvPr>
          <p:cNvSpPr/>
          <p:nvPr/>
        </p:nvSpPr>
        <p:spPr>
          <a:xfrm>
            <a:off x="716280" y="5382767"/>
            <a:ext cx="469392" cy="670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67ABA25-0349-43FF-AAC4-ABA1980B44D5}"/>
              </a:ext>
            </a:extLst>
          </p:cNvPr>
          <p:cNvSpPr txBox="1"/>
          <p:nvPr/>
        </p:nvSpPr>
        <p:spPr>
          <a:xfrm>
            <a:off x="1537203" y="1338012"/>
            <a:ext cx="1838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/>
              <a:t>식품 선물세트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636DB8D-9B05-4F3C-BBF4-DD8DCA83F8F4}"/>
              </a:ext>
            </a:extLst>
          </p:cNvPr>
          <p:cNvSpPr txBox="1"/>
          <p:nvPr/>
        </p:nvSpPr>
        <p:spPr>
          <a:xfrm>
            <a:off x="1537203" y="2666142"/>
            <a:ext cx="1838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/>
              <a:t>식품 기획세트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2676245-4194-45D9-9A48-D338B644C045}"/>
              </a:ext>
            </a:extLst>
          </p:cNvPr>
          <p:cNvSpPr txBox="1"/>
          <p:nvPr/>
        </p:nvSpPr>
        <p:spPr>
          <a:xfrm>
            <a:off x="1547872" y="3974153"/>
            <a:ext cx="1838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/>
              <a:t>생활 용품세트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D08CBEF-7FD4-473B-9E83-E4515720FE05}"/>
              </a:ext>
            </a:extLst>
          </p:cNvPr>
          <p:cNvSpPr txBox="1"/>
          <p:nvPr/>
        </p:nvSpPr>
        <p:spPr>
          <a:xfrm>
            <a:off x="1537203" y="5281794"/>
            <a:ext cx="1907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/>
              <a:t>주방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소형 가전</a:t>
            </a:r>
          </a:p>
        </p:txBody>
      </p:sp>
      <p:pic>
        <p:nvPicPr>
          <p:cNvPr id="48" name="그림 47">
            <a:extLst>
              <a:ext uri="{FF2B5EF4-FFF2-40B4-BE49-F238E27FC236}">
                <a16:creationId xmlns:a16="http://schemas.microsoft.com/office/drawing/2014/main" id="{75606556-58AE-48E0-ACBB-D2851FB085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9574" y="1438511"/>
            <a:ext cx="681806" cy="629360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C1C2FA27-0476-4151-B56F-577E2C1903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9575" y="2723442"/>
            <a:ext cx="681805" cy="629358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EE9CD4EA-5CD3-4173-92CD-20ED1B5C18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2352" y="1459407"/>
            <a:ext cx="747290" cy="622741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CC63989A-B0CA-48D9-8C84-436850606F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0614" y="1461008"/>
            <a:ext cx="1184328" cy="506550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361E2D4A-6C16-458A-AB15-54D3D7E069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3170" y="1459407"/>
            <a:ext cx="1649611" cy="442445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ACE2FF87-73EF-496F-A8B1-64BA3196E7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0614" y="2743799"/>
            <a:ext cx="1184328" cy="506550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D453B307-90B1-4467-AA35-D9C601F04E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9605" y="4008371"/>
            <a:ext cx="727307" cy="732989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8BDF2700-4036-4C99-8510-8F722F5137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64764" y="4201806"/>
            <a:ext cx="1950178" cy="217095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604EF6C4-72B0-4586-A4E0-37FE37A8A2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32794" y="4016464"/>
            <a:ext cx="601605" cy="666063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A69AF128-9137-4032-AD3C-F7AD4820234C}"/>
              </a:ext>
            </a:extLst>
          </p:cNvPr>
          <p:cNvSpPr txBox="1"/>
          <p:nvPr/>
        </p:nvSpPr>
        <p:spPr>
          <a:xfrm>
            <a:off x="1164948" y="1695379"/>
            <a:ext cx="24256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사조대림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,CJ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스팸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동원 참치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정관장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홍삼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신안 소금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한과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조미김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식용유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신선식품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국순당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주류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사조오양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에스푸드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856EF88-2E9A-4292-8B1D-CCD1DFE8E81E}"/>
              </a:ext>
            </a:extLst>
          </p:cNvPr>
          <p:cNvSpPr txBox="1"/>
          <p:nvPr/>
        </p:nvSpPr>
        <p:spPr>
          <a:xfrm>
            <a:off x="1196771" y="3024474"/>
            <a:ext cx="26019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사조대림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식용유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참치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햄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부침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튀김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조미료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한아름 프리미엄기획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혼합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사조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동원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+CJ),</a:t>
            </a:r>
          </a:p>
          <a:p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잡곡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동원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참치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햄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</a:t>
            </a:r>
            <a:r>
              <a:rPr lang="ko-KR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구포국수등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0" name="그림 59">
            <a:extLst>
              <a:ext uri="{FF2B5EF4-FFF2-40B4-BE49-F238E27FC236}">
                <a16:creationId xmlns:a16="http://schemas.microsoft.com/office/drawing/2014/main" id="{C4D1EEBC-7EC4-4A08-B74E-2DEEA563E8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2352" y="2743799"/>
            <a:ext cx="747290" cy="622741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ED611074-89BD-428E-A400-4F2D426531E9}"/>
              </a:ext>
            </a:extLst>
          </p:cNvPr>
          <p:cNvSpPr txBox="1"/>
          <p:nvPr/>
        </p:nvSpPr>
        <p:spPr>
          <a:xfrm>
            <a:off x="1164392" y="4443850"/>
            <a:ext cx="29225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애경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선물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여행용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샴푸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린스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바디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비누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치약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세제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아모레 퍼시픽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선물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샴푸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린스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바디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</a:t>
            </a:r>
            <a:r>
              <a:rPr lang="ko-KR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유니레버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선물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여행용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샴푸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바세린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기타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프리미엄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Set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등</a:t>
            </a: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B5747205-253E-44E3-B3F8-148A173371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84339" y="5419489"/>
            <a:ext cx="937322" cy="622741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744B4C3A-8C11-486A-84D9-0A9C55EA300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9441" y="5398737"/>
            <a:ext cx="790412" cy="633412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3097A185-B311-4050-8E0C-6FF91FA0FE63}"/>
              </a:ext>
            </a:extLst>
          </p:cNvPr>
          <p:cNvSpPr txBox="1"/>
          <p:nvPr/>
        </p:nvSpPr>
        <p:spPr>
          <a:xfrm>
            <a:off x="1216035" y="5631818"/>
            <a:ext cx="2816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주방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용품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냄비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후라이팬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그릇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도마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접시등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소형 가전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선풍기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밥솥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청소기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믹서기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그릴등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텀불러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구강청소기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케어체어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기타잡화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8" name="그림 67">
            <a:extLst>
              <a:ext uri="{FF2B5EF4-FFF2-40B4-BE49-F238E27FC236}">
                <a16:creationId xmlns:a16="http://schemas.microsoft.com/office/drawing/2014/main" id="{2D8D92B1-9EC3-4C24-917A-6748F6A1C8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06961" y="137106"/>
            <a:ext cx="581325" cy="236260"/>
          </a:xfrm>
          <a:prstGeom prst="rect">
            <a:avLst/>
          </a:prstGeom>
        </p:spPr>
      </p:pic>
      <p:sp>
        <p:nvSpPr>
          <p:cNvPr id="69" name="object 99">
            <a:extLst>
              <a:ext uri="{FF2B5EF4-FFF2-40B4-BE49-F238E27FC236}">
                <a16:creationId xmlns:a16="http://schemas.microsoft.com/office/drawing/2014/main" id="{0C576FCB-FB3E-490B-B347-F323B10598C2}"/>
              </a:ext>
            </a:extLst>
          </p:cNvPr>
          <p:cNvSpPr txBox="1"/>
          <p:nvPr/>
        </p:nvSpPr>
        <p:spPr>
          <a:xfrm>
            <a:off x="9429226" y="6601025"/>
            <a:ext cx="36844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en-US" altLang="ko-KR" sz="1100" dirty="0">
                <a:solidFill>
                  <a:srgbClr val="7E7E7E"/>
                </a:solidFill>
                <a:latin typeface="Arial"/>
                <a:cs typeface="Arial"/>
              </a:rPr>
              <a:t>6</a:t>
            </a:r>
            <a:r>
              <a:rPr sz="1100" dirty="0">
                <a:solidFill>
                  <a:srgbClr val="7E7E7E"/>
                </a:solidFill>
                <a:latin typeface="Arial"/>
                <a:cs typeface="Arial"/>
              </a:rPr>
              <a:t>/</a:t>
            </a:r>
            <a:r>
              <a:rPr lang="en-US" altLang="ko-KR" sz="1100" dirty="0">
                <a:solidFill>
                  <a:srgbClr val="7E7E7E"/>
                </a:solidFill>
                <a:latin typeface="Arial"/>
                <a:cs typeface="Arial"/>
              </a:rPr>
              <a:t>10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EF558A2-A56B-4EB5-A17C-ED64B33D215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235" y="2784723"/>
            <a:ext cx="1388145" cy="47900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469DC0F-E848-4D3B-B314-E38DA3452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751" y="5513418"/>
            <a:ext cx="1297546" cy="52881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94F9937-B68E-4BFA-B6A0-5A74F5C5904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563" y="5504748"/>
            <a:ext cx="1177195" cy="51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75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3D6E599D-866F-43C9-BAE6-B1AD613EA6E3}"/>
              </a:ext>
            </a:extLst>
          </p:cNvPr>
          <p:cNvSpPr txBox="1"/>
          <p:nvPr/>
        </p:nvSpPr>
        <p:spPr>
          <a:xfrm>
            <a:off x="399597" y="513322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함초롬돋움" panose="020B0604000101010101" pitchFamily="50" charset="-127"/>
              </a:rPr>
              <a:t>5. 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함초롬돋움" panose="020B0604000101010101" pitchFamily="50" charset="-127"/>
              </a:rPr>
              <a:t>창고 및 물류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CB014F8-F428-4A79-99BB-BEED2E6C310F}"/>
              </a:ext>
            </a:extLst>
          </p:cNvPr>
          <p:cNvGrpSpPr/>
          <p:nvPr/>
        </p:nvGrpSpPr>
        <p:grpSpPr>
          <a:xfrm>
            <a:off x="1325461" y="1165885"/>
            <a:ext cx="7463792" cy="914585"/>
            <a:chOff x="1680410" y="5167433"/>
            <a:chExt cx="6811460" cy="1141392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25212E54-213B-467E-A7DC-F2F1B93797E5}"/>
                </a:ext>
              </a:extLst>
            </p:cNvPr>
            <p:cNvSpPr/>
            <p:nvPr/>
          </p:nvSpPr>
          <p:spPr>
            <a:xfrm>
              <a:off x="1680410" y="5167433"/>
              <a:ext cx="6811460" cy="11413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D1BF8D06-94D9-4FFB-AF65-2BD1884517BA}"/>
                </a:ext>
              </a:extLst>
            </p:cNvPr>
            <p:cNvSpPr/>
            <p:nvPr/>
          </p:nvSpPr>
          <p:spPr>
            <a:xfrm>
              <a:off x="3113149" y="5224131"/>
              <a:ext cx="5314925" cy="5002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910C0997-CE01-4BBE-A9A2-662F658DAAD4}"/>
                </a:ext>
              </a:extLst>
            </p:cNvPr>
            <p:cNvSpPr/>
            <p:nvPr/>
          </p:nvSpPr>
          <p:spPr>
            <a:xfrm>
              <a:off x="1742913" y="5231511"/>
              <a:ext cx="1310192" cy="1015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670AEC95-1272-4D48-8221-3D28E1584F6C}"/>
                </a:ext>
              </a:extLst>
            </p:cNvPr>
            <p:cNvSpPr/>
            <p:nvPr/>
          </p:nvSpPr>
          <p:spPr>
            <a:xfrm>
              <a:off x="3113149" y="5727406"/>
              <a:ext cx="5314925" cy="516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011DFA5A-D330-4A2A-86AF-1F3073E90604}"/>
                </a:ext>
              </a:extLst>
            </p:cNvPr>
            <p:cNvSpPr/>
            <p:nvPr/>
          </p:nvSpPr>
          <p:spPr>
            <a:xfrm>
              <a:off x="3951527" y="5201336"/>
              <a:ext cx="56505" cy="10905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A7531153-5620-4E00-9AB3-BFC6A2C02954}"/>
                </a:ext>
              </a:extLst>
            </p:cNvPr>
            <p:cNvSpPr/>
            <p:nvPr/>
          </p:nvSpPr>
          <p:spPr>
            <a:xfrm>
              <a:off x="4878255" y="5201336"/>
              <a:ext cx="56505" cy="10905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5451356E-B073-4C8E-AB65-E8318EB248F5}"/>
                </a:ext>
              </a:extLst>
            </p:cNvPr>
            <p:cNvSpPr/>
            <p:nvPr/>
          </p:nvSpPr>
          <p:spPr>
            <a:xfrm>
              <a:off x="5816282" y="5201336"/>
              <a:ext cx="56505" cy="10905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C6F5A3EA-7F12-4CB0-8C8A-4A15564787E0}"/>
                </a:ext>
              </a:extLst>
            </p:cNvPr>
            <p:cNvSpPr/>
            <p:nvPr/>
          </p:nvSpPr>
          <p:spPr>
            <a:xfrm>
              <a:off x="6726059" y="5201336"/>
              <a:ext cx="56505" cy="10905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ECF08EA5-66E7-4437-97D1-297408E60B37}"/>
                </a:ext>
              </a:extLst>
            </p:cNvPr>
            <p:cNvSpPr/>
            <p:nvPr/>
          </p:nvSpPr>
          <p:spPr>
            <a:xfrm>
              <a:off x="3078897" y="5698576"/>
              <a:ext cx="5364000" cy="621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59C24D3-A01E-4E45-9A3C-85B8F4A350CF}"/>
                </a:ext>
              </a:extLst>
            </p:cNvPr>
            <p:cNvSpPr txBox="1"/>
            <p:nvPr/>
          </p:nvSpPr>
          <p:spPr>
            <a:xfrm>
              <a:off x="1718091" y="5489504"/>
              <a:ext cx="1391511" cy="6145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300" b="1" dirty="0">
                  <a:solidFill>
                    <a:srgbClr val="06425D"/>
                  </a:solidFill>
                  <a:latin typeface="맑은 고딕" pitchFamily="50" charset="-127"/>
                  <a:ea typeface="맑은 고딕" pitchFamily="50" charset="-127"/>
                </a:rPr>
                <a:t>창고운영면적</a:t>
              </a:r>
              <a:r>
                <a:rPr lang="en-US" altLang="ko-KR" sz="1300" b="1" dirty="0">
                  <a:solidFill>
                    <a:srgbClr val="06425D"/>
                  </a:solidFill>
                  <a:latin typeface="맑은 고딕" pitchFamily="50" charset="-127"/>
                  <a:ea typeface="맑은 고딕" pitchFamily="50" charset="-127"/>
                </a:rPr>
                <a:t>(m²)</a:t>
              </a:r>
            </a:p>
            <a:p>
              <a:pPr algn="ctr"/>
              <a:r>
                <a:rPr lang="en-US" altLang="ko-KR" sz="1200" dirty="0">
                  <a:solidFill>
                    <a:srgbClr val="06425D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200" dirty="0">
                  <a:solidFill>
                    <a:srgbClr val="06425D"/>
                  </a:solidFill>
                  <a:latin typeface="맑은 고딕" pitchFamily="50" charset="-127"/>
                  <a:ea typeface="맑은 고딕" pitchFamily="50" charset="-127"/>
                </a:rPr>
                <a:t>총 면적</a:t>
              </a:r>
              <a:r>
                <a:rPr lang="en-US" altLang="ko-KR" sz="1200" dirty="0">
                  <a:solidFill>
                    <a:srgbClr val="06425D"/>
                  </a:solidFill>
                  <a:latin typeface="맑은 고딕" pitchFamily="50" charset="-127"/>
                  <a:ea typeface="맑은 고딕" pitchFamily="50" charset="-127"/>
                </a:rPr>
                <a:t>:6,500</a:t>
              </a:r>
              <a:r>
                <a:rPr lang="ko-KR" altLang="en-US" sz="1200" dirty="0">
                  <a:solidFill>
                    <a:srgbClr val="06425D"/>
                  </a:solidFill>
                  <a:latin typeface="맑은 고딕" pitchFamily="50" charset="-127"/>
                  <a:ea typeface="맑은 고딕" pitchFamily="50" charset="-127"/>
                </a:rPr>
                <a:t>평</a:t>
              </a:r>
              <a:r>
                <a:rPr lang="en-US" altLang="ko-KR" sz="1200" dirty="0">
                  <a:solidFill>
                    <a:srgbClr val="06425D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1200" dirty="0">
                <a:solidFill>
                  <a:srgbClr val="06425D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32E1A2A-8853-4EEA-9FB3-071ABA26A8E9}"/>
                </a:ext>
              </a:extLst>
            </p:cNvPr>
            <p:cNvSpPr txBox="1"/>
            <p:nvPr/>
          </p:nvSpPr>
          <p:spPr>
            <a:xfrm>
              <a:off x="3290425" y="5342593"/>
              <a:ext cx="4875850" cy="326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spc="-80" dirty="0">
                  <a:solidFill>
                    <a:srgbClr val="1F516A"/>
                  </a:solidFill>
                  <a:latin typeface="맑은 고딕" pitchFamily="50" charset="-127"/>
                  <a:ea typeface="맑은 고딕" pitchFamily="50" charset="-127"/>
                </a:rPr>
                <a:t>Total                  </a:t>
              </a:r>
              <a:r>
                <a:rPr lang="ko-KR" altLang="en-US" sz="1100" b="1" spc="-80" dirty="0">
                  <a:solidFill>
                    <a:srgbClr val="1F516A"/>
                  </a:solidFill>
                  <a:latin typeface="맑은 고딕" pitchFamily="50" charset="-127"/>
                  <a:ea typeface="맑은 고딕" pitchFamily="50" charset="-127"/>
                </a:rPr>
                <a:t>메인                    보관                 임가공                기타                 비고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D60A474-00D0-4278-A86C-5CEDFECC9039}"/>
                </a:ext>
              </a:extLst>
            </p:cNvPr>
            <p:cNvSpPr txBox="1"/>
            <p:nvPr/>
          </p:nvSpPr>
          <p:spPr>
            <a:xfrm>
              <a:off x="3232146" y="5834810"/>
              <a:ext cx="626414" cy="384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21,514</a:t>
              </a:r>
              <a:endParaRPr lang="ko-KR" altLang="en-US" sz="1400" b="1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3C9D4F-BD47-41CD-BEC6-71C8F7E6D063}"/>
                </a:ext>
              </a:extLst>
            </p:cNvPr>
            <p:cNvSpPr txBox="1"/>
            <p:nvPr/>
          </p:nvSpPr>
          <p:spPr>
            <a:xfrm>
              <a:off x="4162715" y="5876613"/>
              <a:ext cx="50847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/>
                <a:t>4,945</a:t>
              </a:r>
              <a:endParaRPr lang="ko-KR" altLang="en-US" sz="1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CBD121A-687D-4978-8792-15C783B1F335}"/>
                </a:ext>
              </a:extLst>
            </p:cNvPr>
            <p:cNvSpPr txBox="1"/>
            <p:nvPr/>
          </p:nvSpPr>
          <p:spPr>
            <a:xfrm>
              <a:off x="5173485" y="5876613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/>
                <a:t>403</a:t>
              </a:r>
              <a:endParaRPr lang="ko-KR" altLang="en-US" sz="14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FDDCC19-EFB4-4C15-8498-52703703E75F}"/>
                </a:ext>
              </a:extLst>
            </p:cNvPr>
            <p:cNvSpPr txBox="1"/>
            <p:nvPr/>
          </p:nvSpPr>
          <p:spPr>
            <a:xfrm>
              <a:off x="6948264" y="5876613"/>
              <a:ext cx="584276" cy="326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/>
                <a:t>15,966</a:t>
              </a:r>
              <a:endParaRPr lang="ko-KR" altLang="en-US" sz="1100" dirty="0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84623292-29D8-499D-8851-45530A427DDB}"/>
                </a:ext>
              </a:extLst>
            </p:cNvPr>
            <p:cNvSpPr/>
            <p:nvPr/>
          </p:nvSpPr>
          <p:spPr>
            <a:xfrm>
              <a:off x="7596336" y="5201336"/>
              <a:ext cx="56505" cy="10905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F8413E-59F4-4975-95A1-68473D8CDF49}"/>
                </a:ext>
              </a:extLst>
            </p:cNvPr>
            <p:cNvSpPr txBox="1"/>
            <p:nvPr/>
          </p:nvSpPr>
          <p:spPr>
            <a:xfrm>
              <a:off x="6084168" y="5876613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/>
                <a:t>200</a:t>
              </a:r>
              <a:endParaRPr lang="ko-KR" altLang="en-US" sz="1400" dirty="0"/>
            </a:p>
          </p:txBody>
        </p:sp>
      </p:grpSp>
      <p:sp>
        <p:nvSpPr>
          <p:cNvPr id="42" name="object 2">
            <a:extLst>
              <a:ext uri="{FF2B5EF4-FFF2-40B4-BE49-F238E27FC236}">
                <a16:creationId xmlns:a16="http://schemas.microsoft.com/office/drawing/2014/main" id="{A583C6A5-0C80-4F95-BA10-996E0AD526DC}"/>
              </a:ext>
            </a:extLst>
          </p:cNvPr>
          <p:cNvSpPr/>
          <p:nvPr/>
        </p:nvSpPr>
        <p:spPr>
          <a:xfrm>
            <a:off x="1325461" y="4186140"/>
            <a:ext cx="3343275" cy="1057275"/>
          </a:xfrm>
          <a:custGeom>
            <a:avLst/>
            <a:gdLst/>
            <a:ahLst/>
            <a:cxnLst/>
            <a:rect l="l" t="t" r="r" b="b"/>
            <a:pathLst>
              <a:path w="3343275" h="1057275">
                <a:moveTo>
                  <a:pt x="3213150" y="0"/>
                </a:moveTo>
                <a:lnTo>
                  <a:pt x="129997" y="0"/>
                </a:lnTo>
                <a:lnTo>
                  <a:pt x="79400" y="7746"/>
                </a:lnTo>
                <a:lnTo>
                  <a:pt x="38087" y="29209"/>
                </a:lnTo>
                <a:lnTo>
                  <a:pt x="10223" y="60959"/>
                </a:lnTo>
                <a:lnTo>
                  <a:pt x="0" y="99949"/>
                </a:lnTo>
                <a:lnTo>
                  <a:pt x="0" y="957326"/>
                </a:lnTo>
                <a:lnTo>
                  <a:pt x="10223" y="996188"/>
                </a:lnTo>
                <a:lnTo>
                  <a:pt x="38087" y="1027938"/>
                </a:lnTo>
                <a:lnTo>
                  <a:pt x="79400" y="1049401"/>
                </a:lnTo>
                <a:lnTo>
                  <a:pt x="129997" y="1057274"/>
                </a:lnTo>
                <a:lnTo>
                  <a:pt x="3213150" y="1057274"/>
                </a:lnTo>
                <a:lnTo>
                  <a:pt x="3263823" y="1049401"/>
                </a:lnTo>
                <a:lnTo>
                  <a:pt x="3305098" y="1027938"/>
                </a:lnTo>
                <a:lnTo>
                  <a:pt x="3332911" y="996188"/>
                </a:lnTo>
                <a:lnTo>
                  <a:pt x="3343071" y="957326"/>
                </a:lnTo>
                <a:lnTo>
                  <a:pt x="3343071" y="99949"/>
                </a:lnTo>
                <a:lnTo>
                  <a:pt x="3332911" y="60959"/>
                </a:lnTo>
                <a:lnTo>
                  <a:pt x="3305098" y="29209"/>
                </a:lnTo>
                <a:lnTo>
                  <a:pt x="3263823" y="7746"/>
                </a:lnTo>
                <a:lnTo>
                  <a:pt x="3213150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">
            <a:extLst>
              <a:ext uri="{FF2B5EF4-FFF2-40B4-BE49-F238E27FC236}">
                <a16:creationId xmlns:a16="http://schemas.microsoft.com/office/drawing/2014/main" id="{710C9F7C-6B02-4665-A2B6-391ECB23C59B}"/>
              </a:ext>
            </a:extLst>
          </p:cNvPr>
          <p:cNvSpPr/>
          <p:nvPr/>
        </p:nvSpPr>
        <p:spPr>
          <a:xfrm>
            <a:off x="4854207" y="3240753"/>
            <a:ext cx="152400" cy="304165"/>
          </a:xfrm>
          <a:custGeom>
            <a:avLst/>
            <a:gdLst/>
            <a:ahLst/>
            <a:cxnLst/>
            <a:rect l="l" t="t" r="r" b="b"/>
            <a:pathLst>
              <a:path w="152400" h="304164">
                <a:moveTo>
                  <a:pt x="0" y="0"/>
                </a:moveTo>
                <a:lnTo>
                  <a:pt x="57150" y="151891"/>
                </a:lnTo>
                <a:lnTo>
                  <a:pt x="0" y="303911"/>
                </a:lnTo>
                <a:lnTo>
                  <a:pt x="152273" y="152018"/>
                </a:lnTo>
                <a:lnTo>
                  <a:pt x="0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5">
            <a:extLst>
              <a:ext uri="{FF2B5EF4-FFF2-40B4-BE49-F238E27FC236}">
                <a16:creationId xmlns:a16="http://schemas.microsoft.com/office/drawing/2014/main" id="{716A028E-81B6-44BA-B450-4EE7CA9D7EE1}"/>
              </a:ext>
            </a:extLst>
          </p:cNvPr>
          <p:cNvSpPr/>
          <p:nvPr/>
        </p:nvSpPr>
        <p:spPr>
          <a:xfrm>
            <a:off x="4854207" y="4498434"/>
            <a:ext cx="152400" cy="304165"/>
          </a:xfrm>
          <a:custGeom>
            <a:avLst/>
            <a:gdLst/>
            <a:ahLst/>
            <a:cxnLst/>
            <a:rect l="l" t="t" r="r" b="b"/>
            <a:pathLst>
              <a:path w="152400" h="304164">
                <a:moveTo>
                  <a:pt x="0" y="0"/>
                </a:moveTo>
                <a:lnTo>
                  <a:pt x="57150" y="151891"/>
                </a:lnTo>
                <a:lnTo>
                  <a:pt x="0" y="303784"/>
                </a:lnTo>
                <a:lnTo>
                  <a:pt x="152273" y="151891"/>
                </a:lnTo>
                <a:lnTo>
                  <a:pt x="0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7">
            <a:extLst>
              <a:ext uri="{FF2B5EF4-FFF2-40B4-BE49-F238E27FC236}">
                <a16:creationId xmlns:a16="http://schemas.microsoft.com/office/drawing/2014/main" id="{2FA6448B-CC44-4E18-9928-0846B515014C}"/>
              </a:ext>
            </a:extLst>
          </p:cNvPr>
          <p:cNvSpPr/>
          <p:nvPr/>
        </p:nvSpPr>
        <p:spPr>
          <a:xfrm>
            <a:off x="1325461" y="2864070"/>
            <a:ext cx="3343275" cy="1057275"/>
          </a:xfrm>
          <a:custGeom>
            <a:avLst/>
            <a:gdLst/>
            <a:ahLst/>
            <a:cxnLst/>
            <a:rect l="l" t="t" r="r" b="b"/>
            <a:pathLst>
              <a:path w="3343275" h="1057275">
                <a:moveTo>
                  <a:pt x="3213150" y="0"/>
                </a:moveTo>
                <a:lnTo>
                  <a:pt x="129997" y="0"/>
                </a:lnTo>
                <a:lnTo>
                  <a:pt x="79400" y="7874"/>
                </a:lnTo>
                <a:lnTo>
                  <a:pt x="38087" y="29337"/>
                </a:lnTo>
                <a:lnTo>
                  <a:pt x="10223" y="61087"/>
                </a:lnTo>
                <a:lnTo>
                  <a:pt x="0" y="99949"/>
                </a:lnTo>
                <a:lnTo>
                  <a:pt x="0" y="957326"/>
                </a:lnTo>
                <a:lnTo>
                  <a:pt x="10223" y="996314"/>
                </a:lnTo>
                <a:lnTo>
                  <a:pt x="38087" y="1028064"/>
                </a:lnTo>
                <a:lnTo>
                  <a:pt x="79400" y="1049401"/>
                </a:lnTo>
                <a:lnTo>
                  <a:pt x="129997" y="1057275"/>
                </a:lnTo>
                <a:lnTo>
                  <a:pt x="3213150" y="1057275"/>
                </a:lnTo>
                <a:lnTo>
                  <a:pt x="3263823" y="1049401"/>
                </a:lnTo>
                <a:lnTo>
                  <a:pt x="3305098" y="1028064"/>
                </a:lnTo>
                <a:lnTo>
                  <a:pt x="3332911" y="996314"/>
                </a:lnTo>
                <a:lnTo>
                  <a:pt x="3343071" y="957326"/>
                </a:lnTo>
                <a:lnTo>
                  <a:pt x="3343071" y="99949"/>
                </a:lnTo>
                <a:lnTo>
                  <a:pt x="3332911" y="61087"/>
                </a:lnTo>
                <a:lnTo>
                  <a:pt x="3305098" y="29337"/>
                </a:lnTo>
                <a:lnTo>
                  <a:pt x="3263823" y="7874"/>
                </a:lnTo>
                <a:lnTo>
                  <a:pt x="3213150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9">
            <a:extLst>
              <a:ext uri="{FF2B5EF4-FFF2-40B4-BE49-F238E27FC236}">
                <a16:creationId xmlns:a16="http://schemas.microsoft.com/office/drawing/2014/main" id="{9A44A8E5-BD1F-4D57-B04A-36C5D2FEED04}"/>
              </a:ext>
            </a:extLst>
          </p:cNvPr>
          <p:cNvSpPr/>
          <p:nvPr/>
        </p:nvSpPr>
        <p:spPr>
          <a:xfrm>
            <a:off x="1502677" y="2986372"/>
            <a:ext cx="256031" cy="670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0">
            <a:extLst>
              <a:ext uri="{FF2B5EF4-FFF2-40B4-BE49-F238E27FC236}">
                <a16:creationId xmlns:a16="http://schemas.microsoft.com/office/drawing/2014/main" id="{5DCEBA94-ED58-4C52-89F6-D4CA343A6C4B}"/>
              </a:ext>
            </a:extLst>
          </p:cNvPr>
          <p:cNvSpPr/>
          <p:nvPr/>
        </p:nvSpPr>
        <p:spPr>
          <a:xfrm>
            <a:off x="1432573" y="4297012"/>
            <a:ext cx="448056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DA553DF-4A06-4807-9FC4-A6DC5D85161D}"/>
              </a:ext>
            </a:extLst>
          </p:cNvPr>
          <p:cNvSpPr txBox="1"/>
          <p:nvPr/>
        </p:nvSpPr>
        <p:spPr>
          <a:xfrm>
            <a:off x="2235208" y="2955832"/>
            <a:ext cx="126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/>
              <a:t>화물 운송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1EA8F91-7917-42CD-9D87-5208C1975605}"/>
              </a:ext>
            </a:extLst>
          </p:cNvPr>
          <p:cNvSpPr txBox="1"/>
          <p:nvPr/>
        </p:nvSpPr>
        <p:spPr>
          <a:xfrm>
            <a:off x="2235208" y="4283962"/>
            <a:ext cx="126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/>
              <a:t>택배 운송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7DD8AB-53D4-4BD4-954F-0FA289A357D1}"/>
              </a:ext>
            </a:extLst>
          </p:cNvPr>
          <p:cNvSpPr txBox="1"/>
          <p:nvPr/>
        </p:nvSpPr>
        <p:spPr>
          <a:xfrm>
            <a:off x="2059604" y="3421916"/>
            <a:ext cx="20601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대량 출고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긴급 출고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고객 요구 시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7B377D9-13BA-4B9B-BFD6-0C43F74948C4}"/>
              </a:ext>
            </a:extLst>
          </p:cNvPr>
          <p:cNvSpPr txBox="1"/>
          <p:nvPr/>
        </p:nvSpPr>
        <p:spPr>
          <a:xfrm>
            <a:off x="2059604" y="4692293"/>
            <a:ext cx="2416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상시택배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성수기 대량 출고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관공서 납품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임가공 창고 출고</a:t>
            </a:r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id="{9C50B458-4A00-40CA-B59C-0F08B3A44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808" y="3113054"/>
            <a:ext cx="2352675" cy="485775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A0D71730-2B9B-4457-89C1-AD1C9E4F9F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3067" y="4431357"/>
            <a:ext cx="1685316" cy="400111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0E469071-491D-418E-AAF7-9394D18628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4843" y="4311811"/>
            <a:ext cx="1224005" cy="535146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391D491F-9546-44CA-8860-AEA056E054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3609" y="4370570"/>
            <a:ext cx="885825" cy="447675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B6A346F8-63A7-4D58-88C6-5ACF1EAB03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6961" y="137106"/>
            <a:ext cx="581325" cy="236260"/>
          </a:xfrm>
          <a:prstGeom prst="rect">
            <a:avLst/>
          </a:prstGeom>
        </p:spPr>
      </p:pic>
      <p:sp>
        <p:nvSpPr>
          <p:cNvPr id="58" name="object 99">
            <a:extLst>
              <a:ext uri="{FF2B5EF4-FFF2-40B4-BE49-F238E27FC236}">
                <a16:creationId xmlns:a16="http://schemas.microsoft.com/office/drawing/2014/main" id="{F5843A18-1B37-403C-B3E6-E8566276E740}"/>
              </a:ext>
            </a:extLst>
          </p:cNvPr>
          <p:cNvSpPr txBox="1"/>
          <p:nvPr/>
        </p:nvSpPr>
        <p:spPr>
          <a:xfrm>
            <a:off x="9429226" y="6601025"/>
            <a:ext cx="36844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en-US" altLang="ko-KR" sz="1100" dirty="0">
                <a:solidFill>
                  <a:srgbClr val="7E7E7E"/>
                </a:solidFill>
                <a:latin typeface="Arial"/>
                <a:cs typeface="Arial"/>
              </a:rPr>
              <a:t>7</a:t>
            </a:r>
            <a:r>
              <a:rPr sz="1100" dirty="0">
                <a:solidFill>
                  <a:srgbClr val="7E7E7E"/>
                </a:solidFill>
                <a:latin typeface="Arial"/>
                <a:cs typeface="Arial"/>
              </a:rPr>
              <a:t>/</a:t>
            </a:r>
            <a:r>
              <a:rPr lang="en-US" altLang="ko-KR" sz="1100" dirty="0">
                <a:solidFill>
                  <a:srgbClr val="7E7E7E"/>
                </a:solidFill>
                <a:latin typeface="Arial"/>
                <a:cs typeface="Arial"/>
              </a:rPr>
              <a:t>10</a:t>
            </a:r>
            <a:endParaRPr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3259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3D6E599D-866F-43C9-BAE6-B1AD613EA6E3}"/>
              </a:ext>
            </a:extLst>
          </p:cNvPr>
          <p:cNvSpPr txBox="1"/>
          <p:nvPr/>
        </p:nvSpPr>
        <p:spPr>
          <a:xfrm>
            <a:off x="399597" y="513322"/>
            <a:ext cx="2053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함초롬돋움" panose="020B0604000101010101" pitchFamily="50" charset="-127"/>
              </a:rPr>
              <a:t>6. 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함초롬돋움" panose="020B0604000101010101" pitchFamily="50" charset="-127"/>
              </a:rPr>
              <a:t>주요 고객사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A4EBF78-B3C4-422E-8994-92E111D3F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24" y="1397171"/>
            <a:ext cx="2259895" cy="37922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8F452BB-52F2-4C07-9266-D36632612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517" y="1397171"/>
            <a:ext cx="1312440" cy="46971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03B794E4-11D6-4085-9B01-AB2EEFD7E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1755" y="1397171"/>
            <a:ext cx="1523126" cy="34205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24B0F97-9394-46DA-93E7-6851E895D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679" y="1323967"/>
            <a:ext cx="1650272" cy="52740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80B7643-AA18-4C57-8A1E-8E19A69B17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021" y="2198584"/>
            <a:ext cx="2095500" cy="35242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B038195-D8D0-432E-9BC5-68837F013C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6412" y="2188098"/>
            <a:ext cx="1390650" cy="3429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3FE75A7-5589-4153-B3A2-F8259DFE31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7286" y="2072748"/>
            <a:ext cx="779568" cy="60483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ECE55DF-A621-40CC-A630-C306E1AC7F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2769" y="2188098"/>
            <a:ext cx="1842091" cy="3429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2B2FCAF-54B1-4639-892F-3412F87FA3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526" y="2973193"/>
            <a:ext cx="1836490" cy="23673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AE3C31C-C8E3-4C6A-B4C4-A91DCA0FC4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16412" y="2903538"/>
            <a:ext cx="1390650" cy="37604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027DD49-36AD-4B51-92BC-B864736288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98311" y="2769607"/>
            <a:ext cx="1390650" cy="43726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0906A73E-4385-4870-B7B2-8E0CD60C61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6050" y="2831951"/>
            <a:ext cx="1319169" cy="37492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77483D4-FC2E-48AF-9B25-90A1872844B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9441" y="3551785"/>
            <a:ext cx="1893845" cy="45818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55B33063-F4A8-446A-8069-F14FE3A74E7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50174" y="3652121"/>
            <a:ext cx="1523126" cy="30462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FFC6C49F-9A1F-4741-8D35-CF2D3B4C4CB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40924" y="3562194"/>
            <a:ext cx="1048543" cy="35711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9AD087A-3759-40AB-83F1-31E84F238D8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47098" y="3575998"/>
            <a:ext cx="1048544" cy="3429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3E14480E-6FE1-44F8-A483-395C78FB3C2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1307" y="4351830"/>
            <a:ext cx="1257278" cy="31964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8EC06BCF-EB10-4377-9CC6-45154AABC9C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16412" y="4318124"/>
            <a:ext cx="1257279" cy="353353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26993A6A-C66D-4AD6-B03E-C90436D75F6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01755" y="4351830"/>
            <a:ext cx="1523126" cy="284625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8A541836-488B-4CA1-8F6D-C4C5AC70A3E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358679" y="4285714"/>
            <a:ext cx="1809750" cy="3857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6C56811-AD42-4B20-94B9-11829EF48EDA}"/>
              </a:ext>
            </a:extLst>
          </p:cNvPr>
          <p:cNvSpPr txBox="1"/>
          <p:nvPr/>
        </p:nvSpPr>
        <p:spPr>
          <a:xfrm>
            <a:off x="661824" y="5416026"/>
            <a:ext cx="426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이외 금융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보험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관공서 등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2,300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여 고객사</a:t>
            </a:r>
          </a:p>
        </p:txBody>
      </p:sp>
      <p:pic>
        <p:nvPicPr>
          <p:cNvPr id="57" name="그림 56">
            <a:extLst>
              <a:ext uri="{FF2B5EF4-FFF2-40B4-BE49-F238E27FC236}">
                <a16:creationId xmlns:a16="http://schemas.microsoft.com/office/drawing/2014/main" id="{5F2FD8D7-CAA7-4028-BEFD-D214C614FE1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06961" y="137106"/>
            <a:ext cx="581325" cy="236260"/>
          </a:xfrm>
          <a:prstGeom prst="rect">
            <a:avLst/>
          </a:prstGeom>
        </p:spPr>
      </p:pic>
      <p:sp>
        <p:nvSpPr>
          <p:cNvPr id="58" name="object 99">
            <a:extLst>
              <a:ext uri="{FF2B5EF4-FFF2-40B4-BE49-F238E27FC236}">
                <a16:creationId xmlns:a16="http://schemas.microsoft.com/office/drawing/2014/main" id="{D0BA4664-34E8-4493-AE61-758A256043ED}"/>
              </a:ext>
            </a:extLst>
          </p:cNvPr>
          <p:cNvSpPr txBox="1"/>
          <p:nvPr/>
        </p:nvSpPr>
        <p:spPr>
          <a:xfrm>
            <a:off x="9429226" y="6601025"/>
            <a:ext cx="36844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en-US" altLang="ko-KR" sz="1100" dirty="0">
                <a:solidFill>
                  <a:srgbClr val="7E7E7E"/>
                </a:solidFill>
                <a:latin typeface="Arial"/>
                <a:cs typeface="Arial"/>
              </a:rPr>
              <a:t>8</a:t>
            </a:r>
            <a:r>
              <a:rPr sz="1100" dirty="0">
                <a:solidFill>
                  <a:srgbClr val="7E7E7E"/>
                </a:solidFill>
                <a:latin typeface="Arial"/>
                <a:cs typeface="Arial"/>
              </a:rPr>
              <a:t>/</a:t>
            </a:r>
            <a:r>
              <a:rPr lang="en-US" altLang="ko-KR" sz="1100" dirty="0">
                <a:solidFill>
                  <a:srgbClr val="7E7E7E"/>
                </a:solidFill>
                <a:latin typeface="Arial"/>
                <a:cs typeface="Arial"/>
              </a:rPr>
              <a:t>10</a:t>
            </a:r>
            <a:endParaRPr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170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3D6E599D-866F-43C9-BAE6-B1AD613EA6E3}"/>
              </a:ext>
            </a:extLst>
          </p:cNvPr>
          <p:cNvSpPr txBox="1"/>
          <p:nvPr/>
        </p:nvSpPr>
        <p:spPr>
          <a:xfrm>
            <a:off x="399597" y="513322"/>
            <a:ext cx="2053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함초롬돋움" panose="020B0604000101010101" pitchFamily="50" charset="-127"/>
              </a:rPr>
              <a:t>7. 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함초롬돋움" panose="020B0604000101010101" pitchFamily="50" charset="-127"/>
              </a:rPr>
              <a:t>사업장 전경</a:t>
            </a:r>
          </a:p>
        </p:txBody>
      </p:sp>
      <p:pic>
        <p:nvPicPr>
          <p:cNvPr id="52" name="그림 51">
            <a:extLst>
              <a:ext uri="{FF2B5EF4-FFF2-40B4-BE49-F238E27FC236}">
                <a16:creationId xmlns:a16="http://schemas.microsoft.com/office/drawing/2014/main" id="{E67A6B73-010C-4E70-BE14-E89426EA6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8" y="1700319"/>
            <a:ext cx="2343603" cy="351540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8EEFC1CC-FB6C-444A-AE04-BAB05CD3CA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905" y="1706611"/>
            <a:ext cx="6097499" cy="350911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2A0EDCCB-2D2A-4A4B-863D-1238887CE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6961" y="137106"/>
            <a:ext cx="581325" cy="236260"/>
          </a:xfrm>
          <a:prstGeom prst="rect">
            <a:avLst/>
          </a:prstGeom>
        </p:spPr>
      </p:pic>
      <p:sp>
        <p:nvSpPr>
          <p:cNvPr id="61" name="object 99">
            <a:extLst>
              <a:ext uri="{FF2B5EF4-FFF2-40B4-BE49-F238E27FC236}">
                <a16:creationId xmlns:a16="http://schemas.microsoft.com/office/drawing/2014/main" id="{7AE3D4F5-A16F-4072-A8EE-85F7C8E05BEA}"/>
              </a:ext>
            </a:extLst>
          </p:cNvPr>
          <p:cNvSpPr txBox="1"/>
          <p:nvPr/>
        </p:nvSpPr>
        <p:spPr>
          <a:xfrm>
            <a:off x="9429226" y="6601025"/>
            <a:ext cx="36844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en-US" altLang="ko-KR" sz="1100" dirty="0">
                <a:solidFill>
                  <a:srgbClr val="7E7E7E"/>
                </a:solidFill>
                <a:latin typeface="Arial"/>
                <a:cs typeface="Arial"/>
              </a:rPr>
              <a:t>9</a:t>
            </a:r>
            <a:r>
              <a:rPr sz="1100" dirty="0">
                <a:solidFill>
                  <a:srgbClr val="7E7E7E"/>
                </a:solidFill>
                <a:latin typeface="Arial"/>
                <a:cs typeface="Arial"/>
              </a:rPr>
              <a:t>/</a:t>
            </a:r>
            <a:r>
              <a:rPr lang="en-US" altLang="ko-KR" sz="1100" dirty="0">
                <a:solidFill>
                  <a:srgbClr val="7E7E7E"/>
                </a:solidFill>
                <a:latin typeface="Arial"/>
                <a:cs typeface="Arial"/>
              </a:rPr>
              <a:t>10</a:t>
            </a:r>
            <a:endParaRPr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9382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</TotalTime>
  <Words>657</Words>
  <Application>Microsoft Office PowerPoint</Application>
  <PresentationFormat>A4 용지(210x297mm)</PresentationFormat>
  <Paragraphs>151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0" baseType="lpstr">
      <vt:lpstr>HU진고딕260</vt:lpstr>
      <vt:lpstr>맑은 고딕</vt:lpstr>
      <vt:lpstr>한컴산뜻돋움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2021년 하반기 채용공고(사무보조,경영관리)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PRO</dc:creator>
  <cp:lastModifiedBy>유 동협</cp:lastModifiedBy>
  <cp:revision>33</cp:revision>
  <cp:lastPrinted>2020-10-12T05:38:34Z</cp:lastPrinted>
  <dcterms:created xsi:type="dcterms:W3CDTF">2020-10-08T07:57:40Z</dcterms:created>
  <dcterms:modified xsi:type="dcterms:W3CDTF">2021-12-01T01:44:29Z</dcterms:modified>
</cp:coreProperties>
</file>