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2694" y="84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A83-C35C-4507-BC34-5AA5FE80CFC2}" type="datetimeFigureOut">
              <a:rPr lang="ko-KR" altLang="en-US" smtClean="0"/>
              <a:t>2022-06-08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8AA0-098D-4CE3-9001-58F03B72AB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8100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A83-C35C-4507-BC34-5AA5FE80CFC2}" type="datetimeFigureOut">
              <a:rPr lang="ko-KR" altLang="en-US" smtClean="0"/>
              <a:t>2022-06-08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8AA0-098D-4CE3-9001-58F03B72AB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2753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A83-C35C-4507-BC34-5AA5FE80CFC2}" type="datetimeFigureOut">
              <a:rPr lang="ko-KR" altLang="en-US" smtClean="0"/>
              <a:t>2022-06-08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8AA0-098D-4CE3-9001-58F03B72AB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1518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A83-C35C-4507-BC34-5AA5FE80CFC2}" type="datetimeFigureOut">
              <a:rPr lang="ko-KR" altLang="en-US" smtClean="0"/>
              <a:t>2022-06-08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8AA0-098D-4CE3-9001-58F03B72AB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0349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A83-C35C-4507-BC34-5AA5FE80CFC2}" type="datetimeFigureOut">
              <a:rPr lang="ko-KR" altLang="en-US" smtClean="0"/>
              <a:t>2022-06-08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8AA0-098D-4CE3-9001-58F03B72AB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5457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A83-C35C-4507-BC34-5AA5FE80CFC2}" type="datetimeFigureOut">
              <a:rPr lang="ko-KR" altLang="en-US" smtClean="0"/>
              <a:t>2022-06-08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8AA0-098D-4CE3-9001-58F03B72AB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4986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A83-C35C-4507-BC34-5AA5FE80CFC2}" type="datetimeFigureOut">
              <a:rPr lang="ko-KR" altLang="en-US" smtClean="0"/>
              <a:t>2022-06-08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8AA0-098D-4CE3-9001-58F03B72AB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2051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A83-C35C-4507-BC34-5AA5FE80CFC2}" type="datetimeFigureOut">
              <a:rPr lang="ko-KR" altLang="en-US" smtClean="0"/>
              <a:t>2022-06-08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8AA0-098D-4CE3-9001-58F03B72AB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7282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A83-C35C-4507-BC34-5AA5FE80CFC2}" type="datetimeFigureOut">
              <a:rPr lang="ko-KR" altLang="en-US" smtClean="0"/>
              <a:t>2022-06-08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8AA0-098D-4CE3-9001-58F03B72AB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7878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A83-C35C-4507-BC34-5AA5FE80CFC2}" type="datetimeFigureOut">
              <a:rPr lang="ko-KR" altLang="en-US" smtClean="0"/>
              <a:t>2022-06-08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8AA0-098D-4CE3-9001-58F03B72AB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6435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A83-C35C-4507-BC34-5AA5FE80CFC2}" type="datetimeFigureOut">
              <a:rPr lang="ko-KR" altLang="en-US" smtClean="0"/>
              <a:t>2022-06-08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8AA0-098D-4CE3-9001-58F03B72AB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713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71A83-C35C-4507-BC34-5AA5FE80CFC2}" type="datetimeFigureOut">
              <a:rPr lang="ko-KR" altLang="en-US" smtClean="0"/>
              <a:t>2022-06-08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8AA0-098D-4CE3-9001-58F03B72AB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7053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FF6FBCB4-DFD4-F3A3-7E16-106F4301B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43486" cy="9951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62560" tIns="81280" rIns="162560" bIns="8128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625620" latinLnBrk="0"/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o </a:t>
            </a:r>
            <a:r>
              <a:rPr lang="ko-KR" altLang="en-US" sz="1200" dirty="0" err="1">
                <a:solidFill>
                  <a:srgbClr val="000000"/>
                </a:solidFill>
                <a:latin typeface="+mn-ea"/>
              </a:rPr>
              <a:t>대회명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 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: </a:t>
            </a:r>
            <a:r>
              <a:rPr lang="ko-KR" altLang="en-US" sz="1200" b="1" dirty="0">
                <a:solidFill>
                  <a:srgbClr val="000000"/>
                </a:solidFill>
                <a:latin typeface="+mn-ea"/>
              </a:rPr>
              <a:t>마이 </a:t>
            </a:r>
            <a:r>
              <a:rPr lang="ko-KR" altLang="en-US" sz="1200" b="1" dirty="0" err="1">
                <a:solidFill>
                  <a:srgbClr val="000000"/>
                </a:solidFill>
                <a:latin typeface="+mn-ea"/>
              </a:rPr>
              <a:t>핀테크</a:t>
            </a:r>
            <a:r>
              <a:rPr lang="ko-KR" altLang="en-US" sz="1200" b="1" dirty="0">
                <a:solidFill>
                  <a:srgbClr val="000000"/>
                </a:solidFill>
                <a:latin typeface="+mn-ea"/>
              </a:rPr>
              <a:t> 서비스 개발경진대회</a:t>
            </a:r>
            <a:endParaRPr lang="en-US" altLang="ko-KR" sz="1200" b="1" dirty="0">
              <a:solidFill>
                <a:srgbClr val="000000"/>
              </a:solidFill>
              <a:latin typeface="+mn-ea"/>
            </a:endParaRPr>
          </a:p>
          <a:p>
            <a:pPr defTabSz="1625620" latinLnBrk="0"/>
            <a:endParaRPr lang="ko-KR" altLang="en-US" sz="1200" dirty="0">
              <a:latin typeface="+mn-ea"/>
            </a:endParaRPr>
          </a:p>
          <a:p>
            <a:pPr defTabSz="1625620" latinLnBrk="0"/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o 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주최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/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주관 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: 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과학기술정보통신부 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/ 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한국인터넷진흥원</a:t>
            </a:r>
            <a:endParaRPr lang="en-US" altLang="ko-KR" sz="1200" dirty="0">
              <a:solidFill>
                <a:srgbClr val="000000"/>
              </a:solidFill>
              <a:latin typeface="+mn-ea"/>
            </a:endParaRPr>
          </a:p>
          <a:p>
            <a:pPr defTabSz="1625620" latinLnBrk="0"/>
            <a:endParaRPr lang="ko-KR" altLang="en-US" sz="1200" dirty="0">
              <a:latin typeface="+mn-ea"/>
            </a:endParaRPr>
          </a:p>
          <a:p>
            <a:pPr defTabSz="1625620" latinLnBrk="0"/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o 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모집기간 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: 2022. 5. 16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일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월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) ~ 6. 13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일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월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)</a:t>
            </a:r>
          </a:p>
          <a:p>
            <a:pPr defTabSz="1625620" latinLnBrk="0"/>
            <a:endParaRPr lang="en-US" altLang="ko-KR" sz="1200" dirty="0">
              <a:latin typeface="+mn-ea"/>
            </a:endParaRPr>
          </a:p>
          <a:p>
            <a:pPr defTabSz="1625620" latinLnBrk="0"/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o </a:t>
            </a:r>
            <a:r>
              <a:rPr lang="ko-KR" altLang="en-US" sz="1200" dirty="0" err="1">
                <a:solidFill>
                  <a:srgbClr val="000000"/>
                </a:solidFill>
                <a:latin typeface="+mn-ea"/>
              </a:rPr>
              <a:t>참가팀발표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 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: 2022. 6. 15(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수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)</a:t>
            </a:r>
          </a:p>
          <a:p>
            <a:pPr defTabSz="1625620" latinLnBrk="0"/>
            <a:endParaRPr lang="en-US" altLang="ko-KR" sz="1200" dirty="0">
              <a:latin typeface="+mn-ea"/>
            </a:endParaRPr>
          </a:p>
          <a:p>
            <a:pPr defTabSz="1625620" latinLnBrk="0"/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o 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사전교육 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: 2022. 6. 16(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목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) ~ 6. 22(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수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)</a:t>
            </a:r>
          </a:p>
          <a:p>
            <a:pPr defTabSz="1625620" latinLnBrk="0"/>
            <a:endParaRPr lang="en-US" altLang="ko-KR" sz="1200" dirty="0">
              <a:latin typeface="+mn-ea"/>
            </a:endParaRPr>
          </a:p>
          <a:p>
            <a:pPr defTabSz="1625620" latinLnBrk="0"/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o 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본선</a:t>
            </a:r>
            <a:endParaRPr lang="en-US" altLang="ko-KR" sz="1200" dirty="0">
              <a:solidFill>
                <a:srgbClr val="000000"/>
              </a:solidFill>
              <a:latin typeface="+mn-ea"/>
            </a:endParaRPr>
          </a:p>
          <a:p>
            <a:pPr defTabSz="1625620" latinLnBrk="0"/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 - 2022. 6.24(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금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) 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온라인 등록 및 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OT</a:t>
            </a:r>
          </a:p>
          <a:p>
            <a:pPr defTabSz="1625620" latinLnBrk="0"/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 - 2022. 6.25(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토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) 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본선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현장 개발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)</a:t>
            </a:r>
          </a:p>
          <a:p>
            <a:pPr defTabSz="1625620" latinLnBrk="0"/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 - 2022. 6.26(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일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) 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발표심사 및 시상식</a:t>
            </a:r>
            <a:endParaRPr lang="en-US" altLang="ko-KR" sz="1200" dirty="0">
              <a:solidFill>
                <a:srgbClr val="000000"/>
              </a:solidFill>
              <a:latin typeface="+mn-ea"/>
            </a:endParaRPr>
          </a:p>
          <a:p>
            <a:pPr defTabSz="1625620" latinLnBrk="0"/>
            <a:endParaRPr lang="en-US" altLang="ko-KR" sz="1200" dirty="0">
              <a:latin typeface="+mn-ea"/>
            </a:endParaRPr>
          </a:p>
          <a:p>
            <a:pPr defTabSz="1625620" latinLnBrk="0"/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o 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본선 장소 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: KISA </a:t>
            </a:r>
            <a:r>
              <a:rPr lang="ko-KR" altLang="en-US" sz="1200" dirty="0" err="1">
                <a:solidFill>
                  <a:srgbClr val="000000"/>
                </a:solidFill>
                <a:latin typeface="+mn-ea"/>
              </a:rPr>
              <a:t>핀테크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 기술지원센터</a:t>
            </a:r>
            <a:endParaRPr lang="en-US" altLang="ko-KR" sz="1200" dirty="0">
              <a:solidFill>
                <a:srgbClr val="000000"/>
              </a:solidFill>
              <a:latin typeface="+mn-ea"/>
            </a:endParaRPr>
          </a:p>
          <a:p>
            <a:pPr defTabSz="1625620" latinLnBrk="0"/>
            <a:endParaRPr lang="ko-KR" altLang="en-US" sz="1200" dirty="0">
              <a:latin typeface="+mn-ea"/>
            </a:endParaRPr>
          </a:p>
          <a:p>
            <a:pPr defTabSz="1625620" latinLnBrk="0"/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o 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참가대상 및 규모 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: 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제한 없음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팀별 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1~5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인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)</a:t>
            </a:r>
          </a:p>
          <a:p>
            <a:pPr defTabSz="1625620" latinLnBrk="0"/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 - 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일반부 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: </a:t>
            </a:r>
            <a:r>
              <a:rPr lang="ko-KR" altLang="en-US" sz="1200" dirty="0" err="1">
                <a:solidFill>
                  <a:srgbClr val="000000"/>
                </a:solidFill>
                <a:latin typeface="+mn-ea"/>
              </a:rPr>
              <a:t>제한없음</a:t>
            </a:r>
            <a:endParaRPr lang="en-US" altLang="ko-KR" sz="1200" dirty="0">
              <a:solidFill>
                <a:srgbClr val="000000"/>
              </a:solidFill>
              <a:latin typeface="+mn-ea"/>
            </a:endParaRPr>
          </a:p>
          <a:p>
            <a:pPr defTabSz="1625620" latinLnBrk="0"/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 - 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학생부 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: 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학생 및 취업준비생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대학원생 및 휴학생 가능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)</a:t>
            </a:r>
          </a:p>
          <a:p>
            <a:pPr defTabSz="1625620" latinLnBrk="0"/>
            <a:endParaRPr lang="ko-KR" altLang="en-US" sz="1200" dirty="0">
              <a:latin typeface="+mn-ea"/>
            </a:endParaRPr>
          </a:p>
          <a:p>
            <a:pPr defTabSz="1625620" latinLnBrk="0"/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o 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개발주제 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: 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개인 맞춤형 </a:t>
            </a:r>
            <a:r>
              <a:rPr lang="ko-KR" altLang="en-US" sz="1200" dirty="0" err="1">
                <a:solidFill>
                  <a:srgbClr val="000000"/>
                </a:solidFill>
                <a:latin typeface="+mn-ea"/>
              </a:rPr>
              <a:t>핀테크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 서비스 개발</a:t>
            </a:r>
            <a:endParaRPr lang="en-US" altLang="ko-KR" sz="1200" dirty="0">
              <a:solidFill>
                <a:srgbClr val="000000"/>
              </a:solidFill>
              <a:latin typeface="+mn-ea"/>
            </a:endParaRPr>
          </a:p>
          <a:p>
            <a:pPr defTabSz="1625620" latinLnBrk="0"/>
            <a:endParaRPr lang="ko-KR" altLang="en-US" sz="1200" dirty="0">
              <a:latin typeface="+mn-ea"/>
            </a:endParaRPr>
          </a:p>
          <a:p>
            <a:pPr defTabSz="1625620" latinLnBrk="0"/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o 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대회내용 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:</a:t>
            </a:r>
            <a:r>
              <a:rPr lang="en-US" altLang="ko-KR" sz="1200" b="1" dirty="0">
                <a:solidFill>
                  <a:srgbClr val="000000"/>
                </a:solidFill>
                <a:latin typeface="+mn-ea"/>
              </a:rPr>
              <a:t> 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참가자 본인의 개인정보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금융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, 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생활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, 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건강 등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)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를 </a:t>
            </a:r>
            <a:r>
              <a:rPr lang="ko-KR" altLang="en-US" sz="1200" dirty="0" err="1">
                <a:solidFill>
                  <a:srgbClr val="000000"/>
                </a:solidFill>
                <a:latin typeface="+mn-ea"/>
              </a:rPr>
              <a:t>직접입력하여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 </a:t>
            </a:r>
            <a:endParaRPr lang="en-US" altLang="ko-KR" sz="1200" dirty="0">
              <a:solidFill>
                <a:srgbClr val="000000"/>
              </a:solidFill>
              <a:latin typeface="+mn-ea"/>
            </a:endParaRPr>
          </a:p>
          <a:p>
            <a:pPr defTabSz="1625620" latinLnBrk="0"/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개인 단말에 저장 후 신규 </a:t>
            </a:r>
            <a:r>
              <a:rPr lang="ko-KR" altLang="en-US" sz="1200" dirty="0" err="1">
                <a:solidFill>
                  <a:srgbClr val="000000"/>
                </a:solidFill>
                <a:latin typeface="+mn-ea"/>
              </a:rPr>
              <a:t>핀테크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 서비스 개발</a:t>
            </a:r>
            <a:endParaRPr lang="en-US" altLang="ko-KR" sz="1200" dirty="0">
              <a:solidFill>
                <a:srgbClr val="000000"/>
              </a:solidFill>
              <a:latin typeface="+mn-ea"/>
            </a:endParaRPr>
          </a:p>
          <a:p>
            <a:pPr defTabSz="1625620" latinLnBrk="0"/>
            <a:endParaRPr lang="en-US" altLang="ko-KR" sz="1200" dirty="0">
              <a:solidFill>
                <a:srgbClr val="000000"/>
              </a:solidFill>
              <a:latin typeface="+mn-ea"/>
            </a:endParaRPr>
          </a:p>
          <a:p>
            <a:pPr defTabSz="1625620" latinLnBrk="0"/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o 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서비스 개발 예시 설명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 </a:t>
            </a:r>
          </a:p>
          <a:p>
            <a:pPr defTabSz="1625620" latinLnBrk="0"/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 - 1)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카드 결제내역을 분석하여 카드 추천 서비스 등 </a:t>
            </a:r>
            <a:endParaRPr lang="en-US" altLang="ko-KR" sz="1200" dirty="0">
              <a:solidFill>
                <a:srgbClr val="000000"/>
              </a:solidFill>
              <a:latin typeface="+mn-ea"/>
            </a:endParaRPr>
          </a:p>
          <a:p>
            <a:pPr defTabSz="1625620" latinLnBrk="0"/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 - 2)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소비내역을 분석하여 보험 및 예금 추천 서비스 등</a:t>
            </a:r>
            <a:endParaRPr lang="en-US" altLang="ko-KR" sz="1200" dirty="0">
              <a:solidFill>
                <a:srgbClr val="000000"/>
              </a:solidFill>
              <a:latin typeface="+mn-ea"/>
            </a:endParaRPr>
          </a:p>
          <a:p>
            <a:pPr defTabSz="1625620" latinLnBrk="0"/>
            <a:endParaRPr lang="en-US" altLang="ko-KR" sz="1200" dirty="0">
              <a:solidFill>
                <a:srgbClr val="000000"/>
              </a:solidFill>
              <a:latin typeface="+mn-ea"/>
            </a:endParaRPr>
          </a:p>
          <a:p>
            <a:pPr defTabSz="1625620" latinLnBrk="0"/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o 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시상내역 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: 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총 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16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점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, 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상금 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2750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만원 </a:t>
            </a:r>
            <a:br>
              <a:rPr lang="ko-KR" altLang="en-US" sz="1200" dirty="0">
                <a:solidFill>
                  <a:srgbClr val="000000"/>
                </a:solidFill>
                <a:latin typeface="+mn-ea"/>
              </a:rPr>
            </a:br>
            <a:r>
              <a:rPr lang="ko-KR" altLang="en-US" sz="1200" b="1" dirty="0">
                <a:solidFill>
                  <a:srgbClr val="000000"/>
                </a:solidFill>
                <a:latin typeface="+mn-ea"/>
              </a:rPr>
              <a:t>일반부</a:t>
            </a:r>
          </a:p>
          <a:p>
            <a:pPr defTabSz="1625620" latinLnBrk="0"/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- 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대상 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: 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과기부장관상 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1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점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상금 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600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만원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)</a:t>
            </a:r>
          </a:p>
          <a:p>
            <a:pPr defTabSz="1625620" latinLnBrk="0"/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- 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최우수상 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: 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인터넷진흥원장상 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2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점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상금 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300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만원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)</a:t>
            </a:r>
          </a:p>
          <a:p>
            <a:pPr defTabSz="1625620" latinLnBrk="0"/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- 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우수상 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: 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후원기업 기관장상 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3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점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상금 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150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만원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)</a:t>
            </a:r>
          </a:p>
          <a:p>
            <a:pPr defTabSz="1625620" latinLnBrk="0"/>
            <a:endParaRPr lang="en-US" altLang="ko-KR" sz="1200" dirty="0">
              <a:solidFill>
                <a:srgbClr val="000000"/>
              </a:solidFill>
              <a:latin typeface="+mn-ea"/>
            </a:endParaRPr>
          </a:p>
          <a:p>
            <a:pPr defTabSz="1625620" latinLnBrk="0"/>
            <a:r>
              <a:rPr lang="ko-KR" altLang="en-US" sz="1200" b="1" dirty="0">
                <a:solidFill>
                  <a:srgbClr val="000000"/>
                </a:solidFill>
                <a:latin typeface="+mn-ea"/>
              </a:rPr>
              <a:t>학생부</a:t>
            </a:r>
          </a:p>
          <a:p>
            <a:pPr defTabSz="1625620" latinLnBrk="0"/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- 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대상 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: 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과기부장관상 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1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점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상금 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350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만원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)</a:t>
            </a:r>
          </a:p>
          <a:p>
            <a:pPr defTabSz="1625620" latinLnBrk="0"/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- 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최우수상 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: 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인터넷진흥원장상 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3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점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상금 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150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만원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)</a:t>
            </a:r>
          </a:p>
          <a:p>
            <a:pPr defTabSz="1625620" latinLnBrk="0"/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- 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우수상 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: 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후원기업 기관장상 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6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점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상금 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50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만원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)</a:t>
            </a:r>
          </a:p>
          <a:p>
            <a:pPr defTabSz="1625620" latinLnBrk="0"/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※ 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시상내역은 사정에 따라 변동될 수 있습니다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.</a:t>
            </a:r>
          </a:p>
          <a:p>
            <a:pPr defTabSz="1625620" latinLnBrk="0"/>
            <a:endParaRPr lang="en-US" altLang="ko-KR" sz="1200" dirty="0">
              <a:solidFill>
                <a:srgbClr val="000000"/>
              </a:solidFill>
              <a:latin typeface="+mn-ea"/>
            </a:endParaRPr>
          </a:p>
          <a:p>
            <a:pPr defTabSz="1625620" latinLnBrk="0"/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o 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참여방법 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: </a:t>
            </a:r>
            <a:r>
              <a:rPr lang="ko-KR" altLang="en-US" sz="1200" dirty="0" err="1">
                <a:solidFill>
                  <a:srgbClr val="000000"/>
                </a:solidFill>
                <a:latin typeface="+mn-ea"/>
              </a:rPr>
              <a:t>온오프믹스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(</a:t>
            </a:r>
            <a:r>
              <a:rPr lang="en-US" altLang="ko-KR" sz="1200" dirty="0">
                <a:solidFill>
                  <a:schemeClr val="accent1">
                    <a:lumMod val="50000"/>
                  </a:schemeClr>
                </a:solidFill>
                <a:latin typeface="+mn-ea"/>
              </a:rPr>
              <a:t>https://www.onoffmix.com/event/255864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)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에서 </a:t>
            </a:r>
            <a:endParaRPr lang="en-US" altLang="ko-KR" sz="1200" dirty="0">
              <a:solidFill>
                <a:srgbClr val="000000"/>
              </a:solidFill>
              <a:latin typeface="+mn-ea"/>
            </a:endParaRPr>
          </a:p>
          <a:p>
            <a:pPr defTabSz="1625620" latinLnBrk="0"/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참가신청서 다운로드 후 신청서 작성하여 제출해주기 바랍니다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.</a:t>
            </a:r>
          </a:p>
          <a:p>
            <a:pPr defTabSz="1625620" latinLnBrk="0"/>
            <a:endParaRPr lang="en-US" altLang="ko-KR" sz="1200" dirty="0">
              <a:solidFill>
                <a:srgbClr val="000000"/>
              </a:solidFill>
              <a:latin typeface="+mn-ea"/>
            </a:endParaRPr>
          </a:p>
          <a:p>
            <a:pPr defTabSz="1625620" latinLnBrk="0"/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o 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선착순 접수 이벤트 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: 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선착순으로 접수한 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30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개팀에게 치킨세트를 드립니다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.!!</a:t>
            </a:r>
          </a:p>
          <a:p>
            <a:pPr defTabSz="1625620" latinLnBrk="0"/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※ 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접수 순서에 따라 지급되며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팀당 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1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개 증정</a:t>
            </a:r>
          </a:p>
          <a:p>
            <a:pPr defTabSz="1625620" latinLnBrk="0"/>
            <a:endParaRPr lang="ko-KR" altLang="en-US" sz="1200" dirty="0">
              <a:solidFill>
                <a:srgbClr val="000000"/>
              </a:solidFill>
              <a:latin typeface="+mn-ea"/>
            </a:endParaRPr>
          </a:p>
          <a:p>
            <a:pPr defTabSz="1625620" latinLnBrk="0"/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o 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문의처</a:t>
            </a:r>
          </a:p>
          <a:p>
            <a:pPr defTabSz="1625620" latinLnBrk="0"/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카카오톡 오픈채팅 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: ‘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마이 </a:t>
            </a:r>
            <a:r>
              <a:rPr lang="ko-KR" altLang="en-US" sz="1200" dirty="0" err="1">
                <a:solidFill>
                  <a:srgbClr val="000000"/>
                </a:solidFill>
                <a:latin typeface="+mn-ea"/>
              </a:rPr>
              <a:t>핀테크</a:t>
            </a:r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 경진대회‘ 검색</a:t>
            </a:r>
          </a:p>
          <a:p>
            <a:pPr defTabSz="1625620" latinLnBrk="0"/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네이버 밴드 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: https://band.us/@fintechhackthon</a:t>
            </a:r>
          </a:p>
          <a:p>
            <a:pPr defTabSz="1625620" latinLnBrk="0"/>
            <a:r>
              <a:rPr lang="ko-KR" altLang="en-US" sz="1200" dirty="0">
                <a:solidFill>
                  <a:srgbClr val="000000"/>
                </a:solidFill>
                <a:latin typeface="+mn-ea"/>
              </a:rPr>
              <a:t>운영사무국 </a:t>
            </a:r>
            <a:r>
              <a:rPr lang="en-US" altLang="ko-KR" sz="1200" dirty="0">
                <a:solidFill>
                  <a:srgbClr val="000000"/>
                </a:solidFill>
                <a:latin typeface="+mn-ea"/>
              </a:rPr>
              <a:t>: myfintech@sangsangn.co.kr</a:t>
            </a:r>
          </a:p>
        </p:txBody>
      </p:sp>
    </p:spTree>
    <p:extLst>
      <p:ext uri="{BB962C8B-B14F-4D97-AF65-F5344CB8AC3E}">
        <p14:creationId xmlns:p14="http://schemas.microsoft.com/office/powerpoint/2010/main" val="1283811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499</TotalTime>
  <Words>366</Words>
  <Application>Microsoft Office PowerPoint</Application>
  <PresentationFormat>와이드스크린</PresentationFormat>
  <Paragraphs>51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상상앤컴퍼니</dc:creator>
  <cp:lastModifiedBy>황신일</cp:lastModifiedBy>
  <cp:revision>10</cp:revision>
  <dcterms:created xsi:type="dcterms:W3CDTF">2022-05-19T05:46:03Z</dcterms:created>
  <dcterms:modified xsi:type="dcterms:W3CDTF">2022-06-08T05:38:08Z</dcterms:modified>
</cp:coreProperties>
</file>