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735763" cy="9866313"/>
  <p:defaultTextStyle>
    <a:defPPr>
      <a:defRPr lang="ko-KR"/>
    </a:defPPr>
    <a:lvl1pPr marL="0" algn="l" defTabSz="694632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7315" algn="l" defTabSz="694632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94632" algn="l" defTabSz="694632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41947" algn="l" defTabSz="694632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89262" algn="l" defTabSz="694632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36578" algn="l" defTabSz="694632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83894" algn="l" defTabSz="694632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31209" algn="l" defTabSz="694632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78525" algn="l" defTabSz="694632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115" autoAdjust="0"/>
    <p:restoredTop sz="89777" autoAdjust="0"/>
  </p:normalViewPr>
  <p:slideViewPr>
    <p:cSldViewPr>
      <p:cViewPr varScale="1">
        <p:scale>
          <a:sx n="102" d="100"/>
          <a:sy n="102" d="100"/>
        </p:scale>
        <p:origin x="4446" y="12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198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3316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2141CCAB-9192-4324-988D-A76E66CC69C9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2" y="9371286"/>
            <a:ext cx="2918830" cy="493316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8108F477-1A8D-43CA-8F6D-F099A47C6C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08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3316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fld id="{1158A075-A6A4-4F7E-ACFC-6DC3C30F128C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1363"/>
            <a:ext cx="25606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51" tIns="47425" rIns="94851" bIns="47425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3316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D0B7457F-56D3-40DA-8FFF-7E17BB766F6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1141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94632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7315" algn="l" defTabSz="694632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94632" algn="l" defTabSz="694632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41947" algn="l" defTabSz="694632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89262" algn="l" defTabSz="694632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36578" algn="l" defTabSz="694632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83894" algn="l" defTabSz="694632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31209" algn="l" defTabSz="694632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78525" algn="l" defTabSz="694632" rtl="0" eaLnBrk="1" latinLnBrk="1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7"/>
            <a:ext cx="5829300" cy="212336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1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73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94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41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89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365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838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31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78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34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055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3729039" y="529699"/>
            <a:ext cx="1157288" cy="1126807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257180" y="529699"/>
            <a:ext cx="3357563" cy="1126807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291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0520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90"/>
            <a:ext cx="5829300" cy="2166938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73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946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4194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38926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73657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208389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43120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77852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4274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257178" y="3081871"/>
            <a:ext cx="2257426" cy="8715905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2628902" y="3081871"/>
            <a:ext cx="2257426" cy="8715905"/>
          </a:xfrm>
        </p:spPr>
        <p:txBody>
          <a:bodyPr/>
          <a:lstStyle>
            <a:lvl1pPr>
              <a:defRPr sz="2100"/>
            </a:lvl1pPr>
            <a:lvl2pPr>
              <a:defRPr sz="19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058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0" y="396701"/>
            <a:ext cx="6172200" cy="1651001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3" y="2217387"/>
            <a:ext cx="3030142" cy="92410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47315" indent="0">
              <a:buNone/>
              <a:defRPr sz="1500" b="1"/>
            </a:lvl2pPr>
            <a:lvl3pPr marL="694632" indent="0">
              <a:buNone/>
              <a:defRPr sz="1400" b="1"/>
            </a:lvl3pPr>
            <a:lvl4pPr marL="1041947" indent="0">
              <a:buNone/>
              <a:defRPr sz="1300" b="1"/>
            </a:lvl4pPr>
            <a:lvl5pPr marL="1389262" indent="0">
              <a:buNone/>
              <a:defRPr sz="1300" b="1"/>
            </a:lvl5pPr>
            <a:lvl6pPr marL="1736578" indent="0">
              <a:buNone/>
              <a:defRPr sz="1300" b="1"/>
            </a:lvl6pPr>
            <a:lvl7pPr marL="2083894" indent="0">
              <a:buNone/>
              <a:defRPr sz="1300" b="1"/>
            </a:lvl7pPr>
            <a:lvl8pPr marL="2431209" indent="0">
              <a:buNone/>
              <a:defRPr sz="1300" b="1"/>
            </a:lvl8pPr>
            <a:lvl9pPr marL="2778525" indent="0">
              <a:buNone/>
              <a:defRPr sz="13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3" y="3141487"/>
            <a:ext cx="3030142" cy="5707416"/>
          </a:xfrm>
        </p:spPr>
        <p:txBody>
          <a:bodyPr/>
          <a:lstStyle>
            <a:lvl1pPr>
              <a:defRPr sz="1900"/>
            </a:lvl1pPr>
            <a:lvl2pPr>
              <a:defRPr sz="15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4" y="2217387"/>
            <a:ext cx="3031332" cy="924101"/>
          </a:xfrm>
        </p:spPr>
        <p:txBody>
          <a:bodyPr anchor="b"/>
          <a:lstStyle>
            <a:lvl1pPr marL="0" indent="0">
              <a:buNone/>
              <a:defRPr sz="1900" b="1"/>
            </a:lvl1pPr>
            <a:lvl2pPr marL="347315" indent="0">
              <a:buNone/>
              <a:defRPr sz="1500" b="1"/>
            </a:lvl2pPr>
            <a:lvl3pPr marL="694632" indent="0">
              <a:buNone/>
              <a:defRPr sz="1400" b="1"/>
            </a:lvl3pPr>
            <a:lvl4pPr marL="1041947" indent="0">
              <a:buNone/>
              <a:defRPr sz="1300" b="1"/>
            </a:lvl4pPr>
            <a:lvl5pPr marL="1389262" indent="0">
              <a:buNone/>
              <a:defRPr sz="1300" b="1"/>
            </a:lvl5pPr>
            <a:lvl6pPr marL="1736578" indent="0">
              <a:buNone/>
              <a:defRPr sz="1300" b="1"/>
            </a:lvl6pPr>
            <a:lvl7pPr marL="2083894" indent="0">
              <a:buNone/>
              <a:defRPr sz="1300" b="1"/>
            </a:lvl7pPr>
            <a:lvl8pPr marL="2431209" indent="0">
              <a:buNone/>
              <a:defRPr sz="1300" b="1"/>
            </a:lvl8pPr>
            <a:lvl9pPr marL="2778525" indent="0">
              <a:buNone/>
              <a:defRPr sz="13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4" y="3141487"/>
            <a:ext cx="3031332" cy="5707416"/>
          </a:xfrm>
        </p:spPr>
        <p:txBody>
          <a:bodyPr/>
          <a:lstStyle>
            <a:lvl1pPr>
              <a:defRPr sz="1900"/>
            </a:lvl1pPr>
            <a:lvl2pPr>
              <a:defRPr sz="15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2722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014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5044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5" y="394408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93" y="394412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9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5" y="2072929"/>
            <a:ext cx="2256235" cy="6775980"/>
          </a:xfrm>
        </p:spPr>
        <p:txBody>
          <a:bodyPr/>
          <a:lstStyle>
            <a:lvl1pPr marL="0" indent="0">
              <a:buNone/>
              <a:defRPr sz="1000"/>
            </a:lvl1pPr>
            <a:lvl2pPr marL="347315" indent="0">
              <a:buNone/>
              <a:defRPr sz="900"/>
            </a:lvl2pPr>
            <a:lvl3pPr marL="694632" indent="0">
              <a:buNone/>
              <a:defRPr sz="800"/>
            </a:lvl3pPr>
            <a:lvl4pPr marL="1041947" indent="0">
              <a:buNone/>
              <a:defRPr sz="700"/>
            </a:lvl4pPr>
            <a:lvl5pPr marL="1389262" indent="0">
              <a:buNone/>
              <a:defRPr sz="700"/>
            </a:lvl5pPr>
            <a:lvl6pPr marL="1736578" indent="0">
              <a:buNone/>
              <a:defRPr sz="700"/>
            </a:lvl6pPr>
            <a:lvl7pPr marL="2083894" indent="0">
              <a:buNone/>
              <a:defRPr sz="700"/>
            </a:lvl7pPr>
            <a:lvl8pPr marL="2431209" indent="0">
              <a:buNone/>
              <a:defRPr sz="700"/>
            </a:lvl8pPr>
            <a:lvl9pPr marL="2778525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24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5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7315" indent="0">
              <a:buNone/>
              <a:defRPr sz="2100"/>
            </a:lvl2pPr>
            <a:lvl3pPr marL="694632" indent="0">
              <a:buNone/>
              <a:defRPr sz="1900"/>
            </a:lvl3pPr>
            <a:lvl4pPr marL="1041947" indent="0">
              <a:buNone/>
              <a:defRPr sz="1500"/>
            </a:lvl4pPr>
            <a:lvl5pPr marL="1389262" indent="0">
              <a:buNone/>
              <a:defRPr sz="1500"/>
            </a:lvl5pPr>
            <a:lvl6pPr marL="1736578" indent="0">
              <a:buNone/>
              <a:defRPr sz="1500"/>
            </a:lvl6pPr>
            <a:lvl7pPr marL="2083894" indent="0">
              <a:buNone/>
              <a:defRPr sz="1500"/>
            </a:lvl7pPr>
            <a:lvl8pPr marL="2431209" indent="0">
              <a:buNone/>
              <a:defRPr sz="1500"/>
            </a:lvl8pPr>
            <a:lvl9pPr marL="2778525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7"/>
            <a:ext cx="4114800" cy="1162578"/>
          </a:xfrm>
        </p:spPr>
        <p:txBody>
          <a:bodyPr/>
          <a:lstStyle>
            <a:lvl1pPr marL="0" indent="0">
              <a:buNone/>
              <a:defRPr sz="1000"/>
            </a:lvl1pPr>
            <a:lvl2pPr marL="347315" indent="0">
              <a:buNone/>
              <a:defRPr sz="900"/>
            </a:lvl2pPr>
            <a:lvl3pPr marL="694632" indent="0">
              <a:buNone/>
              <a:defRPr sz="800"/>
            </a:lvl3pPr>
            <a:lvl4pPr marL="1041947" indent="0">
              <a:buNone/>
              <a:defRPr sz="700"/>
            </a:lvl4pPr>
            <a:lvl5pPr marL="1389262" indent="0">
              <a:buNone/>
              <a:defRPr sz="700"/>
            </a:lvl5pPr>
            <a:lvl6pPr marL="1736578" indent="0">
              <a:buNone/>
              <a:defRPr sz="700"/>
            </a:lvl6pPr>
            <a:lvl7pPr marL="2083894" indent="0">
              <a:buNone/>
              <a:defRPr sz="700"/>
            </a:lvl7pPr>
            <a:lvl8pPr marL="2431209" indent="0">
              <a:buNone/>
              <a:defRPr sz="700"/>
            </a:lvl8pPr>
            <a:lvl9pPr marL="2778525" indent="0">
              <a:buNone/>
              <a:defRPr sz="7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903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701"/>
            <a:ext cx="6172200" cy="1651001"/>
          </a:xfrm>
          <a:prstGeom prst="rect">
            <a:avLst/>
          </a:prstGeom>
        </p:spPr>
        <p:txBody>
          <a:bodyPr vert="horz" lIns="69463" tIns="34732" rIns="69463" bIns="34732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6"/>
            <a:ext cx="6172200" cy="6537502"/>
          </a:xfrm>
          <a:prstGeom prst="rect">
            <a:avLst/>
          </a:prstGeom>
        </p:spPr>
        <p:txBody>
          <a:bodyPr vert="horz" lIns="69463" tIns="34732" rIns="69463" bIns="34732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1" y="9181399"/>
            <a:ext cx="1600200" cy="527402"/>
          </a:xfrm>
          <a:prstGeom prst="rect">
            <a:avLst/>
          </a:prstGeom>
        </p:spPr>
        <p:txBody>
          <a:bodyPr vert="horz" lIns="69463" tIns="34732" rIns="69463" bIns="34732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27B47-D1A9-4CE4-963E-EE781DDF4E46}" type="datetimeFigureOut">
              <a:rPr lang="ko-KR" altLang="en-US" smtClean="0"/>
              <a:t>2021-06-18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9"/>
            <a:ext cx="2171700" cy="527402"/>
          </a:xfrm>
          <a:prstGeom prst="rect">
            <a:avLst/>
          </a:prstGeom>
        </p:spPr>
        <p:txBody>
          <a:bodyPr vert="horz" lIns="69463" tIns="34732" rIns="69463" bIns="34732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1" y="9181399"/>
            <a:ext cx="1600200" cy="527402"/>
          </a:xfrm>
          <a:prstGeom prst="rect">
            <a:avLst/>
          </a:prstGeom>
        </p:spPr>
        <p:txBody>
          <a:bodyPr vert="horz" lIns="69463" tIns="34732" rIns="69463" bIns="34732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F415B-0C49-4367-9785-0EED252A6A2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8643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94632" rtl="0" eaLnBrk="1" latinLnBrk="1" hangingPunct="1"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0486" indent="-260486" algn="l" defTabSz="694632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64389" indent="-217072" algn="l" defTabSz="694632" rtl="0" eaLnBrk="1" latinLnBrk="1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68289" indent="-173658" algn="l" defTabSz="694632" rtl="0" eaLnBrk="1" latinLnBrk="1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15605" indent="-173658" algn="l" defTabSz="694632" rtl="0" eaLnBrk="1" latinLnBrk="1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2920" indent="-173658" algn="l" defTabSz="694632" rtl="0" eaLnBrk="1" latinLnBrk="1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0235" indent="-173658" algn="l" defTabSz="694632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57551" indent="-173658" algn="l" defTabSz="694632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04867" indent="-173658" algn="l" defTabSz="694632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52182" indent="-173658" algn="l" defTabSz="694632" rtl="0" eaLnBrk="1" latinLnBrk="1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9463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7315" algn="l" defTabSz="69463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94632" algn="l" defTabSz="69463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41947" algn="l" defTabSz="69463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89262" algn="l" defTabSz="69463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6578" algn="l" defTabSz="69463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83894" algn="l" defTabSz="69463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31209" algn="l" defTabSz="69463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78525" algn="l" defTabSz="694632" rtl="0" eaLnBrk="1" latinLnBrk="1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incheol.jang@hyundaimovex.com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4624" y="1424608"/>
            <a:ext cx="6624736" cy="8640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dirty="0" err="1">
                <a:solidFill>
                  <a:schemeClr val="tx2"/>
                </a:solidFill>
                <a:latin typeface="+mj-ea"/>
              </a:rPr>
              <a:t>현대무벡스</a:t>
            </a:r>
            <a:r>
              <a:rPr lang="ko-KR" altLang="en-US" sz="2400" dirty="0">
                <a:solidFill>
                  <a:schemeClr val="tx2"/>
                </a:solidFill>
                <a:latin typeface="+mj-ea"/>
              </a:rPr>
              <a:t>㈜ 인턴 채용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91" y="-15552"/>
            <a:ext cx="6858000" cy="1602179"/>
          </a:xfrm>
          <a:prstGeom prst="rect">
            <a:avLst/>
          </a:prstGeom>
        </p:spPr>
      </p:pic>
      <p:sp>
        <p:nvSpPr>
          <p:cNvPr id="12" name="부제목 2">
            <a:extLst>
              <a:ext uri="{FF2B5EF4-FFF2-40B4-BE49-F238E27FC236}">
                <a16:creationId xmlns:a16="http://schemas.microsoft.com/office/drawing/2014/main" id="{1D15D3C6-4965-4C73-889C-CD5255A4E72C}"/>
              </a:ext>
            </a:extLst>
          </p:cNvPr>
          <p:cNvSpPr txBox="1">
            <a:spLocks/>
          </p:cNvSpPr>
          <p:nvPr/>
        </p:nvSpPr>
        <p:spPr>
          <a:xfrm>
            <a:off x="212576" y="2216696"/>
            <a:ext cx="4800600" cy="198021"/>
          </a:xfrm>
          <a:prstGeom prst="rect">
            <a:avLst/>
          </a:prstGeom>
        </p:spPr>
        <p:txBody>
          <a:bodyPr vert="horz" lIns="69463" tIns="34732" rIns="69463" bIns="34732" rtlCol="0">
            <a:noAutofit/>
          </a:bodyPr>
          <a:lstStyle>
            <a:lvl1pPr marL="0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315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94632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41947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262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6578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83894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31209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78525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400">
                <a:latin typeface="+mj-ea"/>
                <a:ea typeface="+mj-ea"/>
              </a:rPr>
              <a:t>Ⅰ. </a:t>
            </a:r>
            <a:r>
              <a:rPr lang="ko-KR" altLang="en-US" sz="1400">
                <a:latin typeface="+mj-ea"/>
                <a:ea typeface="+mj-ea"/>
              </a:rPr>
              <a:t>모집분야 및 응시자격</a:t>
            </a:r>
            <a:endParaRPr lang="ko-KR" altLang="en-US" sz="1400" dirty="0">
              <a:latin typeface="+mj-ea"/>
              <a:ea typeface="+mj-ea"/>
            </a:endParaRPr>
          </a:p>
        </p:txBody>
      </p:sp>
      <p:graphicFrame>
        <p:nvGraphicFramePr>
          <p:cNvPr id="13" name="표 12">
            <a:extLst>
              <a:ext uri="{FF2B5EF4-FFF2-40B4-BE49-F238E27FC236}">
                <a16:creationId xmlns:a16="http://schemas.microsoft.com/office/drawing/2014/main" id="{B073EF1F-8A76-4A89-8E4C-09E1E974F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146118"/>
              </p:ext>
            </p:extLst>
          </p:nvPr>
        </p:nvGraphicFramePr>
        <p:xfrm>
          <a:off x="332656" y="7428346"/>
          <a:ext cx="6120680" cy="19619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847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전형</a:t>
                      </a: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기간</a:t>
                      </a: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비고</a:t>
                      </a: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1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서류접수</a:t>
                      </a: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94632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~ ’21.06.28(</a:t>
                      </a:r>
                      <a:r>
                        <a:rPr lang="ko-KR" altLang="en-US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월</a:t>
                      </a:r>
                      <a:r>
                        <a:rPr lang="en-US" altLang="ko-KR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) </a:t>
                      </a:r>
                      <a:r>
                        <a:rPr lang="ko-KR" altLang="en-US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오전 </a:t>
                      </a:r>
                      <a:r>
                        <a:rPr lang="en-US" altLang="ko-KR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10</a:t>
                      </a:r>
                      <a:r>
                        <a:rPr lang="ko-KR" altLang="en-US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시</a:t>
                      </a:r>
                      <a:endParaRPr lang="en-US" altLang="ko-KR" sz="1050" b="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</a:gradFill>
                        <a:latin typeface="+mn-lt"/>
                        <a:ea typeface="기아 Medium" pitchFamily="50" charset="-127"/>
                        <a:cs typeface="+mn-cs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694632" rtl="0" eaLnBrk="1" fontAlgn="ctr" latinLnBrk="1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100" kern="1200" dirty="0" err="1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ea typeface="+mn-ea"/>
                          <a:cs typeface="+mn-cs"/>
                        </a:rPr>
                        <a:t>이메일</a:t>
                      </a:r>
                      <a:r>
                        <a:rPr lang="ko-KR" altLang="en-US" sz="110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ea typeface="+mn-ea"/>
                          <a:cs typeface="+mn-cs"/>
                        </a:rPr>
                        <a:t> 접수</a:t>
                      </a:r>
                      <a:endParaRPr lang="en-US" altLang="ko-KR" sz="11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</a:gradFill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1" indent="0" algn="l" defTabSz="694632" rtl="0" eaLnBrk="1" fontAlgn="ctr" latinLnBrk="1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baseline="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ea typeface="+mn-ea"/>
                          <a:cs typeface="+mn-cs"/>
                        </a:rPr>
                        <a:t>  : </a:t>
                      </a:r>
                      <a:r>
                        <a:rPr lang="en-US" altLang="ko-KR" sz="11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hlinkClick r:id="rId3"/>
                        </a:rPr>
                        <a:t>mincheol.jang@hyundaimovex.com</a:t>
                      </a:r>
                      <a:endParaRPr lang="en-US" altLang="ko-KR" sz="11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</a:gra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21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인적성검사</a:t>
                      </a: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94632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~ ’21.07.01(</a:t>
                      </a:r>
                      <a:r>
                        <a:rPr lang="ko-KR" altLang="en-US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목</a:t>
                      </a:r>
                      <a:r>
                        <a:rPr lang="en-US" altLang="ko-KR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)</a:t>
                      </a: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694632" rtl="0" eaLnBrk="1" fontAlgn="ctr" latinLnBrk="1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10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</a:gradFill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8784716"/>
                  </a:ext>
                </a:extLst>
              </a:tr>
              <a:tr h="33521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1</a:t>
                      </a:r>
                      <a:r>
                        <a:rPr lang="ko-KR" alt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차 면접</a:t>
                      </a: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defTabSz="751911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>
                            <a:lumMod val="75000"/>
                            <a:lumOff val="25000"/>
                          </a:schemeClr>
                        </a:buClr>
                        <a:defRPr/>
                      </a:pPr>
                      <a:r>
                        <a:rPr lang="en-US" altLang="ko-KR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‘21.07.02(</a:t>
                      </a:r>
                      <a:r>
                        <a:rPr lang="ko-KR" altLang="en-US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금</a:t>
                      </a:r>
                      <a:r>
                        <a:rPr lang="en-US" altLang="ko-KR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) ~ ’21.07.09(</a:t>
                      </a:r>
                      <a:r>
                        <a:rPr lang="ko-KR" altLang="en-US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화</a:t>
                      </a:r>
                      <a:r>
                        <a:rPr lang="en-US" altLang="ko-KR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n-lt"/>
                          <a:ea typeface="기아 Medium" pitchFamily="50" charset="-127"/>
                          <a:cs typeface="+mn-cs"/>
                        </a:rPr>
                        <a:t>)</a:t>
                      </a: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21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채용검진</a:t>
                      </a: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defTabSz="751911" fontAlgn="auto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>
                            <a:lumMod val="75000"/>
                            <a:lumOff val="25000"/>
                          </a:schemeClr>
                        </a:buClr>
                        <a:defRPr/>
                      </a:pPr>
                      <a:endParaRPr lang="en-US" altLang="ko-KR" sz="900" b="1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</a:gradFill>
                        <a:latin typeface="+mn-lt"/>
                        <a:ea typeface="기아 Medium" pitchFamily="50" charset="-127"/>
                        <a:cs typeface="+mn-cs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216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인턴 시행</a:t>
                      </a:r>
                      <a:endParaRPr lang="en-US" altLang="ko-KR" sz="105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defTabSz="751911">
                        <a:lnSpc>
                          <a:spcPct val="120000"/>
                        </a:lnSpc>
                        <a:buClr>
                          <a:schemeClr val="tx1">
                            <a:lumMod val="75000"/>
                            <a:lumOff val="25000"/>
                          </a:schemeClr>
                        </a:buClr>
                        <a:defRPr/>
                      </a:pPr>
                      <a:r>
                        <a:rPr lang="en-US" altLang="ko-KR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ea typeface="+mj-ea"/>
                          <a:cs typeface="+mn-cs"/>
                        </a:rPr>
                        <a:t>‘21.07.12(</a:t>
                      </a:r>
                      <a:r>
                        <a:rPr lang="ko-KR" altLang="en-US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ea typeface="+mj-ea"/>
                          <a:cs typeface="+mn-cs"/>
                        </a:rPr>
                        <a:t>월</a:t>
                      </a:r>
                      <a:r>
                        <a:rPr lang="en-US" altLang="ko-KR" sz="1050" b="0" kern="120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ea typeface="+mj-ea"/>
                          <a:cs typeface="+mn-cs"/>
                        </a:rPr>
                        <a:t>) ~</a:t>
                      </a:r>
                      <a:r>
                        <a:rPr lang="en-US" altLang="ko-KR" sz="1050" b="0" kern="1200" baseline="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ea typeface="+mj-ea"/>
                          <a:cs typeface="+mn-cs"/>
                        </a:rPr>
                        <a:t> 21.12.31(</a:t>
                      </a:r>
                      <a:r>
                        <a:rPr lang="ko-KR" altLang="en-US" sz="1050" b="0" kern="1200" baseline="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ea typeface="+mj-ea"/>
                          <a:cs typeface="+mn-cs"/>
                        </a:rPr>
                        <a:t>금</a:t>
                      </a:r>
                      <a:r>
                        <a:rPr lang="en-US" altLang="ko-KR" sz="1050" b="0" kern="1200" baseline="0" dirty="0">
                          <a:gradFill>
                            <a:gsLst>
                              <a:gs pos="0">
                                <a:schemeClr val="tx1"/>
                              </a:gs>
                              <a:gs pos="100000">
                                <a:schemeClr val="tx1"/>
                              </a:gs>
                            </a:gsLst>
                          </a:gradFill>
                          <a:latin typeface="+mj-ea"/>
                          <a:ea typeface="+mj-ea"/>
                          <a:cs typeface="+mn-cs"/>
                        </a:rPr>
                        <a:t>)</a:t>
                      </a:r>
                      <a:endParaRPr lang="en-US" altLang="ko-KR" sz="1050" b="0" kern="1200" dirty="0">
                        <a:gradFill>
                          <a:gsLst>
                            <a:gs pos="0">
                              <a:schemeClr val="tx1"/>
                            </a:gs>
                            <a:gs pos="100000">
                              <a:schemeClr val="tx1"/>
                            </a:gs>
                          </a:gsLst>
                        </a:gradFill>
                        <a:latin typeface="+mj-ea"/>
                        <a:ea typeface="+mj-ea"/>
                        <a:cs typeface="+mn-cs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 </a:t>
                      </a: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부제목 2">
            <a:extLst>
              <a:ext uri="{FF2B5EF4-FFF2-40B4-BE49-F238E27FC236}">
                <a16:creationId xmlns:a16="http://schemas.microsoft.com/office/drawing/2014/main" id="{3BF77E61-2FA4-4FE6-A0CE-A17707ADF5DC}"/>
              </a:ext>
            </a:extLst>
          </p:cNvPr>
          <p:cNvSpPr txBox="1">
            <a:spLocks/>
          </p:cNvSpPr>
          <p:nvPr/>
        </p:nvSpPr>
        <p:spPr>
          <a:xfrm>
            <a:off x="260648" y="5313040"/>
            <a:ext cx="6712792" cy="936104"/>
          </a:xfrm>
          <a:prstGeom prst="rect">
            <a:avLst/>
          </a:prstGeom>
        </p:spPr>
        <p:txBody>
          <a:bodyPr vert="horz" lIns="69463" tIns="34732" rIns="69463" bIns="34732" rtlCol="0">
            <a:noAutofit/>
          </a:bodyPr>
          <a:lstStyle>
            <a:lvl1pPr marL="0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315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94632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41947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262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6578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83894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31209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78525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00"/>
              </a:lnSpc>
            </a:pP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※ 비고</a:t>
            </a:r>
            <a:endParaRPr lang="en-US" altLang="ko-KR" sz="1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>
              <a:lnSpc>
                <a:spcPts val="1300"/>
              </a:lnSpc>
            </a:pP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 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1. 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근무시간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: 08:30 ~ 17:30 (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주 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5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일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근무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, 1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일 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8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시간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) &lt;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현장 출근의 경우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현장 상황에 따른 유동적 근무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&gt;</a:t>
            </a:r>
          </a:p>
          <a:p>
            <a:pPr algn="l">
              <a:lnSpc>
                <a:spcPts val="1300"/>
              </a:lnSpc>
            </a:pP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   2. 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처우</a:t>
            </a:r>
            <a:endParaRPr lang="en-US" altLang="ko-KR" sz="1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>
              <a:lnSpc>
                <a:spcPts val="1300"/>
              </a:lnSpc>
            </a:pP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       - 190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만원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/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月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, 4</a:t>
            </a:r>
            <a:r>
              <a:rPr lang="ko-KR" altLang="en-US" sz="1000" dirty="0" err="1">
                <a:solidFill>
                  <a:schemeClr val="tx1"/>
                </a:solidFill>
                <a:latin typeface="+mj-ea"/>
                <a:ea typeface="+mj-ea"/>
              </a:rPr>
              <a:t>대보험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 가입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식사 제공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셔틀버스 등</a:t>
            </a:r>
            <a:endParaRPr lang="en-US" altLang="ko-KR" sz="1000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l">
              <a:lnSpc>
                <a:spcPts val="1300"/>
              </a:lnSpc>
            </a:pP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   3.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출장근무의 경우 출장비 지원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숙박비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식비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잡비 등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  <a:p>
            <a:pPr algn="l">
              <a:lnSpc>
                <a:spcPts val="1300"/>
              </a:lnSpc>
            </a:pP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   4.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인턴 수료의 경우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당사 공채 서류전형 면제 혜택 제공 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(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기존 인턴 시행 인원 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70~80%</a:t>
            </a:r>
            <a:r>
              <a:rPr lang="ko-KR" altLang="en-US" sz="1000" dirty="0">
                <a:solidFill>
                  <a:schemeClr val="tx1"/>
                </a:solidFill>
                <a:latin typeface="+mj-ea"/>
                <a:ea typeface="+mj-ea"/>
              </a:rPr>
              <a:t> 정규직 채용</a:t>
            </a:r>
            <a:r>
              <a:rPr lang="en-US" altLang="ko-KR" sz="1000" dirty="0">
                <a:solidFill>
                  <a:schemeClr val="tx1"/>
                </a:solidFill>
                <a:latin typeface="+mj-ea"/>
                <a:ea typeface="+mj-ea"/>
              </a:rPr>
              <a:t>)</a:t>
            </a:r>
          </a:p>
          <a:p>
            <a:pPr algn="l">
              <a:lnSpc>
                <a:spcPts val="1300"/>
              </a:lnSpc>
            </a:pPr>
            <a:r>
              <a:rPr lang="en-US" altLang="ko-KR" sz="1000" dirty="0">
                <a:solidFill>
                  <a:schemeClr val="tx1"/>
                </a:solidFill>
                <a:latin typeface="+mj-ea"/>
              </a:rPr>
              <a:t>   5. 2020</a:t>
            </a:r>
            <a:r>
              <a:rPr lang="ko-KR" altLang="en-US" sz="1000" dirty="0">
                <a:solidFill>
                  <a:schemeClr val="tx1"/>
                </a:solidFill>
                <a:latin typeface="+mj-ea"/>
              </a:rPr>
              <a:t>년 </a:t>
            </a:r>
            <a:r>
              <a:rPr lang="en-US" altLang="ko-KR" sz="1000" dirty="0">
                <a:solidFill>
                  <a:schemeClr val="tx1"/>
                </a:solidFill>
                <a:latin typeface="+mj-ea"/>
              </a:rPr>
              <a:t>5</a:t>
            </a:r>
            <a:r>
              <a:rPr lang="ko-KR" altLang="en-US" sz="1000" dirty="0" err="1">
                <a:solidFill>
                  <a:schemeClr val="tx1"/>
                </a:solidFill>
                <a:latin typeface="+mj-ea"/>
              </a:rPr>
              <a:t>급사원</a:t>
            </a:r>
            <a:r>
              <a:rPr lang="ko-KR" altLang="en-US" sz="1000" dirty="0">
                <a:solidFill>
                  <a:schemeClr val="tx1"/>
                </a:solidFill>
                <a:latin typeface="+mj-ea"/>
              </a:rPr>
              <a:t> </a:t>
            </a: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기본 연봉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, </a:t>
            </a: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성과급 등 포함 시 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4</a:t>
            </a: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천만원 초반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 </a:t>
            </a: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수준 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(</a:t>
            </a:r>
            <a:r>
              <a:rPr lang="ko-KR" altLang="en-US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복리후생 등 포함 시 후반 수준</a:t>
            </a:r>
            <a:r>
              <a:rPr lang="en-US" altLang="ko-KR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)</a:t>
            </a:r>
            <a:endParaRPr lang="ko-KR" altLang="en-US" sz="1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15" name="부제목 2">
            <a:extLst>
              <a:ext uri="{FF2B5EF4-FFF2-40B4-BE49-F238E27FC236}">
                <a16:creationId xmlns:a16="http://schemas.microsoft.com/office/drawing/2014/main" id="{DDB606D3-7F9B-47AD-AA63-411DD6D40B8E}"/>
              </a:ext>
            </a:extLst>
          </p:cNvPr>
          <p:cNvSpPr txBox="1">
            <a:spLocks/>
          </p:cNvSpPr>
          <p:nvPr/>
        </p:nvSpPr>
        <p:spPr>
          <a:xfrm>
            <a:off x="260648" y="7041232"/>
            <a:ext cx="4800600" cy="198021"/>
          </a:xfrm>
          <a:prstGeom prst="rect">
            <a:avLst/>
          </a:prstGeom>
        </p:spPr>
        <p:txBody>
          <a:bodyPr vert="horz" lIns="69463" tIns="34732" rIns="69463" bIns="34732" rtlCol="0">
            <a:noAutofit/>
          </a:bodyPr>
          <a:lstStyle>
            <a:lvl1pPr marL="0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315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94632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41947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262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6578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83894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31209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78525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ko-KR" sz="1400" dirty="0">
                <a:latin typeface="+mj-ea"/>
                <a:ea typeface="+mj-ea"/>
              </a:rPr>
              <a:t>Ⅱ. </a:t>
            </a:r>
            <a:r>
              <a:rPr lang="ko-KR" altLang="en-US" sz="1400" dirty="0">
                <a:latin typeface="+mj-ea"/>
                <a:ea typeface="+mj-ea"/>
              </a:rPr>
              <a:t>전형절차</a:t>
            </a:r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8D8C6932-793D-4CD3-BC50-1ABAD4692C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74591"/>
              </p:ext>
            </p:extLst>
          </p:nvPr>
        </p:nvGraphicFramePr>
        <p:xfrm>
          <a:off x="404664" y="2558733"/>
          <a:ext cx="6048672" cy="27739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부서</a:t>
                      </a: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직무</a:t>
                      </a: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모집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인원</a:t>
                      </a: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근무</a:t>
                      </a:r>
                      <a:endParaRPr lang="en-US" altLang="ko-KR" sz="100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lang="ko-KR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지역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자격요건</a:t>
                      </a:r>
                      <a:endParaRPr lang="ko-KR" altLang="en-US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제조팀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ko-KR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내작품 기계 조립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명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ko-KR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현대무벡스 청라</a:t>
                      </a:r>
                      <a:r>
                        <a:rPr lang="en-US" altLang="ko-KR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R&amp;D</a:t>
                      </a:r>
                      <a:r>
                        <a:rPr lang="ko-KR" altLang="ko-KR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센터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u="none" strike="noStrike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  1) 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군필자 또는 군 면제자</a:t>
                      </a:r>
                      <a:endParaRPr lang="en-US" altLang="ko-KR" sz="10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2) 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전문학사 이상 또는</a:t>
                      </a:r>
                      <a:endParaRPr lang="en-US" altLang="ko-KR" sz="10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  2022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년 </a:t>
                      </a: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월 졸업 예정자</a:t>
                      </a:r>
                      <a:endParaRPr lang="en-US" altLang="ko-KR" sz="10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3) 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기계 관련 전공자</a:t>
                      </a:r>
                      <a:endParaRPr lang="en-US" altLang="ko-KR" sz="10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044" marR="4044" marT="4381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설치팀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ko-KR" sz="10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현장 설비시운전 및 관리업무지원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명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경기 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시흥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충청지역 출장 근무 위주</a:t>
                      </a:r>
                      <a:endParaRPr lang="en-US" altLang="ko-K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u="none" strike="noStrike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  </a:t>
                      </a:r>
                      <a:r>
                        <a:rPr lang="en-US" altLang="ko-KR" sz="1000" b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1) 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군필자 또는 군 면제자</a:t>
                      </a:r>
                      <a:endParaRPr lang="en-US" altLang="ko-KR" sz="10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2) 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전문학사 이상 또는</a:t>
                      </a:r>
                      <a:endParaRPr lang="en-US" altLang="ko-KR" sz="10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  2022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년 </a:t>
                      </a: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월 졸업 예정자</a:t>
                      </a:r>
                      <a:endParaRPr lang="en-US" altLang="ko-KR" sz="10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3) 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기계</a:t>
                      </a: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전기</a:t>
                      </a: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,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메카트로닉스     </a:t>
                      </a:r>
                      <a:endParaRPr lang="en-US" altLang="ko-KR" sz="10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 </a:t>
                      </a:r>
                      <a:r>
                        <a:rPr lang="ko-KR" altLang="en-US" sz="1000" b="0" i="0" u="none" strike="noStrike" kern="1200" baseline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관련 전공자</a:t>
                      </a:r>
                      <a:endParaRPr lang="en-US" altLang="ko-KR" sz="1000" b="0" i="0" u="none" strike="noStrike" kern="1200" baseline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044" marR="4044" marT="4381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2000"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서비스</a:t>
                      </a:r>
                      <a:endParaRPr lang="en-US" altLang="ko-KR" sz="1000" b="0" i="0" u="none" strike="noStrike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  <a:p>
                      <a:pPr algn="ctr" fontAlgn="ctr"/>
                      <a:r>
                        <a:rPr lang="ko-KR" altLang="en-US" sz="1000" b="0" i="0" u="none" strike="noStrike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사업팀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4044" marR="4044" marT="4381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94632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Call 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대응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ctr" defTabSz="694632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고객응대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ctr" defTabSz="694632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현장 </a:t>
                      </a:r>
                      <a:r>
                        <a:rPr lang="ko-KR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정기점검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lvl="0" indent="0" algn="ctr" defTabSz="694632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유지보수 현장 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A/S,</a:t>
                      </a:r>
                    </a:p>
                  </a:txBody>
                  <a:tcPr marL="4044" marR="4044" marT="4381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0</a:t>
                      </a:r>
                      <a:r>
                        <a:rPr lang="ko-KR" altLang="en-US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</a:rPr>
                        <a:t>명</a:t>
                      </a:r>
                      <a:endParaRPr lang="en-US" altLang="ko-KR" sz="1000" b="0" i="0" u="none" strike="noStrike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물류서비스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ko-KR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경기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충청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전라 출장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위주</a:t>
                      </a:r>
                      <a:endParaRPr lang="en-US" altLang="ko-K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endParaRPr lang="en-US" altLang="ko-K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latinLnBrk="1"/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PSD</a:t>
                      </a:r>
                      <a:r>
                        <a:rPr lang="ko-KR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서비스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서울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경기</a:t>
                      </a:r>
                      <a:r>
                        <a:rPr lang="en-US" altLang="ko-KR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alt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출장 위주</a:t>
                      </a:r>
                      <a:endParaRPr lang="ko-KR" altLang="ko-KR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1) </a:t>
                      </a:r>
                      <a:r>
                        <a:rPr lang="ko-KR" altLang="en-US" sz="1000" b="0" i="0" u="none" strike="noStrike" kern="1200" baseline="0" dirty="0" err="1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군필자</a:t>
                      </a:r>
                      <a:r>
                        <a:rPr lang="ko-KR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또는 군 면제자</a:t>
                      </a:r>
                      <a:endParaRPr lang="en-US" altLang="ko-KR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2) </a:t>
                      </a:r>
                      <a:r>
                        <a:rPr lang="ko-KR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전문학사 이상 또는</a:t>
                      </a:r>
                      <a:endParaRPr lang="en-US" altLang="ko-KR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   2022</a:t>
                      </a:r>
                      <a:r>
                        <a:rPr lang="ko-KR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년 </a:t>
                      </a:r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2</a:t>
                      </a:r>
                      <a:r>
                        <a:rPr lang="ko-KR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월 졸업 예정자</a:t>
                      </a:r>
                      <a:endParaRPr lang="en-US" altLang="ko-KR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algn="l" fontAlgn="ctr">
                        <a:lnSpc>
                          <a:spcPts val="1300"/>
                        </a:lnSpc>
                      </a:pPr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  3) </a:t>
                      </a:r>
                      <a:r>
                        <a:rPr lang="ko-KR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전기</a:t>
                      </a:r>
                      <a:r>
                        <a:rPr lang="en-US" altLang="ko-KR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/</a:t>
                      </a:r>
                      <a:r>
                        <a:rPr lang="ko-KR" alt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전자 관련 전공자</a:t>
                      </a:r>
                      <a:endParaRPr lang="en-US" altLang="ko-KR" sz="10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4044" marR="4044" marT="4381" marB="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527371"/>
                  </a:ext>
                </a:extLst>
              </a:tr>
            </a:tbl>
          </a:graphicData>
        </a:graphic>
      </p:graphicFrame>
      <p:sp>
        <p:nvSpPr>
          <p:cNvPr id="18" name="부제목 2">
            <a:extLst>
              <a:ext uri="{FF2B5EF4-FFF2-40B4-BE49-F238E27FC236}">
                <a16:creationId xmlns:a16="http://schemas.microsoft.com/office/drawing/2014/main" id="{8C4D56E1-2FB9-44A4-8FD1-1336C20FD49A}"/>
              </a:ext>
            </a:extLst>
          </p:cNvPr>
          <p:cNvSpPr txBox="1">
            <a:spLocks/>
          </p:cNvSpPr>
          <p:nvPr/>
        </p:nvSpPr>
        <p:spPr>
          <a:xfrm>
            <a:off x="244600" y="9417453"/>
            <a:ext cx="6712792" cy="198021"/>
          </a:xfrm>
          <a:prstGeom prst="rect">
            <a:avLst/>
          </a:prstGeom>
        </p:spPr>
        <p:txBody>
          <a:bodyPr vert="horz" lIns="69463" tIns="34732" rIns="69463" bIns="34732" rtlCol="0">
            <a:noAutofit/>
          </a:bodyPr>
          <a:lstStyle>
            <a:lvl1pPr marL="0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315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94632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41947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262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36578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83894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31209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78525" indent="0" algn="ctr" defTabSz="694632" rtl="0" eaLnBrk="1" latinLnBrk="1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300"/>
              </a:lnSpc>
            </a:pPr>
            <a:r>
              <a:rPr lang="ko-KR" altLang="en-US" sz="1000">
                <a:solidFill>
                  <a:schemeClr val="tx1"/>
                </a:solidFill>
                <a:latin typeface="+mj-ea"/>
                <a:ea typeface="+mj-ea"/>
              </a:rPr>
              <a:t>※ 상세 사항은 이메일로 안내 예정이며</a:t>
            </a:r>
            <a:r>
              <a:rPr lang="en-US" altLang="ko-KR" sz="100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+mj-ea"/>
                <a:ea typeface="+mj-ea"/>
              </a:rPr>
              <a:t>지원자 수</a:t>
            </a:r>
            <a:r>
              <a:rPr lang="en-US" altLang="ko-KR" sz="1000">
                <a:solidFill>
                  <a:schemeClr val="tx1"/>
                </a:solidFill>
                <a:latin typeface="+mj-ea"/>
                <a:ea typeface="+mj-ea"/>
              </a:rPr>
              <a:t>, </a:t>
            </a:r>
            <a:r>
              <a:rPr lang="ko-KR" altLang="en-US" sz="1000">
                <a:solidFill>
                  <a:schemeClr val="tx1"/>
                </a:solidFill>
                <a:latin typeface="+mj-ea"/>
                <a:ea typeface="+mj-ea"/>
              </a:rPr>
              <a:t>코로나 등 기타 사유로 일정이 다소 변경될 수 있습니다</a:t>
            </a:r>
            <a:r>
              <a:rPr lang="en-US" altLang="ko-KR" sz="1000">
                <a:solidFill>
                  <a:schemeClr val="tx1"/>
                </a:solidFill>
                <a:latin typeface="+mj-ea"/>
                <a:ea typeface="+mj-ea"/>
              </a:rPr>
              <a:t>.</a:t>
            </a:r>
            <a:endParaRPr lang="en-US" altLang="ko-KR" sz="1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56952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3196</TotalTime>
  <Words>358</Words>
  <Application>Microsoft Office PowerPoint</Application>
  <PresentationFormat>A4 용지(210x297mm)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기아 Medium</vt:lpstr>
      <vt:lpstr>맑은 고딕</vt:lpstr>
      <vt:lpstr>Arial</vt:lpstr>
      <vt:lpstr>Office 테마</vt:lpstr>
      <vt:lpstr>현대무벡스㈜ 인턴 채용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장민철/Jang Mincheol</cp:lastModifiedBy>
  <cp:revision>270</cp:revision>
  <cp:lastPrinted>2020-06-15T01:47:03Z</cp:lastPrinted>
  <dcterms:created xsi:type="dcterms:W3CDTF">2018-02-13T08:08:17Z</dcterms:created>
  <dcterms:modified xsi:type="dcterms:W3CDTF">2021-06-18T09:48:48Z</dcterms:modified>
</cp:coreProperties>
</file>