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3"/>
  </p:notesMasterIdLst>
  <p:sldIdLst>
    <p:sldId id="256" r:id="rId2"/>
    <p:sldId id="257" r:id="rId3"/>
    <p:sldId id="289" r:id="rId4"/>
    <p:sldId id="269" r:id="rId5"/>
    <p:sldId id="271" r:id="rId6"/>
    <p:sldId id="273" r:id="rId7"/>
    <p:sldId id="275" r:id="rId8"/>
    <p:sldId id="276" r:id="rId9"/>
    <p:sldId id="277" r:id="rId10"/>
    <p:sldId id="285" r:id="rId11"/>
    <p:sldId id="288" r:id="rId12"/>
    <p:sldId id="278" r:id="rId13"/>
    <p:sldId id="279" r:id="rId14"/>
    <p:sldId id="280" r:id="rId15"/>
    <p:sldId id="286" r:id="rId16"/>
    <p:sldId id="281" r:id="rId17"/>
    <p:sldId id="282" r:id="rId18"/>
    <p:sldId id="283" r:id="rId19"/>
    <p:sldId id="284" r:id="rId20"/>
    <p:sldId id="287" r:id="rId21"/>
    <p:sldId id="266" r:id="rId22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B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57" y="6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CC1B3B-EE2E-43A4-AEC1-1CA3B53D385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37B169F-1079-4DD7-ADF5-3B8D457B66C4}">
      <dgm:prSet phldrT="[텍스트]" custT="1"/>
      <dgm:spPr/>
      <dgm:t>
        <a:bodyPr/>
        <a:lstStyle/>
        <a:p>
          <a:pPr latinLnBrk="1"/>
          <a:r>
            <a:rPr lang="en-US" altLang="ko-KR" sz="1500">
              <a:latin typeface="+mn-ea"/>
              <a:ea typeface="+mn-ea"/>
            </a:rPr>
            <a:t>[</a:t>
          </a:r>
          <a:r>
            <a:rPr lang="ko-KR" altLang="en-US" sz="1500">
              <a:latin typeface="+mn-ea"/>
              <a:ea typeface="+mn-ea"/>
            </a:rPr>
            <a:t>학생</a:t>
          </a:r>
          <a:r>
            <a:rPr lang="en-US" altLang="ko-KR" sz="1500">
              <a:latin typeface="+mn-ea"/>
              <a:ea typeface="+mn-ea"/>
            </a:rPr>
            <a:t>]</a:t>
          </a:r>
        </a:p>
        <a:p>
          <a:pPr latinLnBrk="1"/>
          <a:r>
            <a:rPr lang="ko-KR" altLang="en-US" sz="1500">
              <a:latin typeface="+mn-ea"/>
              <a:ea typeface="+mn-ea"/>
            </a:rPr>
            <a:t>재단에</a:t>
          </a:r>
          <a:endParaRPr lang="en-US" altLang="ko-KR" sz="1500">
            <a:latin typeface="+mn-ea"/>
            <a:ea typeface="+mn-ea"/>
          </a:endParaRPr>
        </a:p>
        <a:p>
          <a:pPr latinLnBrk="1"/>
          <a:r>
            <a:rPr lang="ko-KR" altLang="en-US" sz="1500">
              <a:latin typeface="+mn-ea"/>
              <a:ea typeface="+mn-ea"/>
            </a:rPr>
            <a:t>장학금 신청</a:t>
          </a:r>
        </a:p>
      </dgm:t>
    </dgm:pt>
    <dgm:pt modelId="{7012DAB9-3AB6-416D-829B-ECB215648BE3}" type="parTrans" cxnId="{53C2F617-5F8F-41F6-A1AC-BBD743F697C1}">
      <dgm:prSet/>
      <dgm:spPr/>
      <dgm:t>
        <a:bodyPr/>
        <a:lstStyle/>
        <a:p>
          <a:pPr latinLnBrk="1"/>
          <a:endParaRPr lang="ko-KR" altLang="en-US" sz="2000"/>
        </a:p>
      </dgm:t>
    </dgm:pt>
    <dgm:pt modelId="{3B3DCCD3-4FDE-4480-AD2D-E656BB2B45F9}" type="sibTrans" cxnId="{53C2F617-5F8F-41F6-A1AC-BBD743F697C1}">
      <dgm:prSet/>
      <dgm:spPr/>
      <dgm:t>
        <a:bodyPr/>
        <a:lstStyle/>
        <a:p>
          <a:pPr latinLnBrk="1"/>
          <a:endParaRPr lang="ko-KR" altLang="en-US" sz="2000"/>
        </a:p>
      </dgm:t>
    </dgm:pt>
    <dgm:pt modelId="{139A3705-33BA-4582-BB46-DEDDBF8B5D42}">
      <dgm:prSet phldrT="[텍스트]" custT="1"/>
      <dgm:spPr/>
      <dgm:t>
        <a:bodyPr/>
        <a:lstStyle/>
        <a:p>
          <a:pPr latinLnBrk="1"/>
          <a:r>
            <a:rPr lang="en-US" altLang="ko-KR" sz="1500">
              <a:latin typeface="+mn-ea"/>
              <a:ea typeface="+mn-ea"/>
            </a:rPr>
            <a:t>[</a:t>
          </a:r>
          <a:r>
            <a:rPr lang="ko-KR" altLang="en-US" sz="1500">
              <a:latin typeface="+mn-ea"/>
              <a:ea typeface="+mn-ea"/>
            </a:rPr>
            <a:t>대학</a:t>
          </a:r>
          <a:r>
            <a:rPr lang="en-US" altLang="ko-KR" sz="1500">
              <a:latin typeface="+mn-ea"/>
              <a:ea typeface="+mn-ea"/>
            </a:rPr>
            <a:t>]</a:t>
          </a:r>
        </a:p>
        <a:p>
          <a:pPr latinLnBrk="1"/>
          <a:r>
            <a:rPr lang="ko-KR" altLang="en-US" sz="1500">
              <a:latin typeface="+mn-ea"/>
              <a:ea typeface="+mn-ea"/>
            </a:rPr>
            <a:t>시행안내 공지</a:t>
          </a:r>
        </a:p>
      </dgm:t>
    </dgm:pt>
    <dgm:pt modelId="{2A614409-C5EF-498D-9ABD-44FF3B9B0A1B}" type="parTrans" cxnId="{A915E38A-46E6-48F1-9D9C-E04B63B074BD}">
      <dgm:prSet/>
      <dgm:spPr/>
      <dgm:t>
        <a:bodyPr/>
        <a:lstStyle/>
        <a:p>
          <a:pPr latinLnBrk="1"/>
          <a:endParaRPr lang="ko-KR" altLang="en-US" sz="2000"/>
        </a:p>
      </dgm:t>
    </dgm:pt>
    <dgm:pt modelId="{C4253047-55EB-49BA-94FB-E852838DB986}" type="sibTrans" cxnId="{A915E38A-46E6-48F1-9D9C-E04B63B074BD}">
      <dgm:prSet/>
      <dgm:spPr/>
      <dgm:t>
        <a:bodyPr/>
        <a:lstStyle/>
        <a:p>
          <a:pPr latinLnBrk="1"/>
          <a:endParaRPr lang="ko-KR" altLang="en-US" sz="2000"/>
        </a:p>
      </dgm:t>
    </dgm:pt>
    <dgm:pt modelId="{637D5607-5087-4C6B-9443-4212B2BF23EA}">
      <dgm:prSet phldrT="[텍스트]" custT="1"/>
      <dgm:spPr/>
      <dgm:t>
        <a:bodyPr/>
        <a:lstStyle/>
        <a:p>
          <a:pPr latinLnBrk="1"/>
          <a:r>
            <a:rPr lang="en-US" altLang="ko-KR" sz="1500">
              <a:latin typeface="+mn-ea"/>
              <a:ea typeface="+mn-ea"/>
            </a:rPr>
            <a:t>[</a:t>
          </a:r>
          <a:r>
            <a:rPr lang="ko-KR" altLang="en-US" sz="1500">
              <a:latin typeface="+mn-ea"/>
              <a:ea typeface="+mn-ea"/>
            </a:rPr>
            <a:t>학생</a:t>
          </a:r>
          <a:r>
            <a:rPr lang="en-US" altLang="ko-KR" sz="1500">
              <a:latin typeface="+mn-ea"/>
              <a:ea typeface="+mn-ea"/>
            </a:rPr>
            <a:t>]</a:t>
          </a:r>
        </a:p>
        <a:p>
          <a:pPr latinLnBrk="1"/>
          <a:r>
            <a:rPr lang="ko-KR" altLang="en-US" sz="1500">
              <a:latin typeface="+mn-ea"/>
              <a:ea typeface="+mn-ea"/>
            </a:rPr>
            <a:t>근로장학생</a:t>
          </a:r>
          <a:endParaRPr lang="en-US" altLang="ko-KR" sz="1500">
            <a:latin typeface="+mn-ea"/>
            <a:ea typeface="+mn-ea"/>
          </a:endParaRPr>
        </a:p>
        <a:p>
          <a:pPr latinLnBrk="1"/>
          <a:r>
            <a:rPr lang="ko-KR" altLang="en-US" sz="1500">
              <a:latin typeface="+mn-ea"/>
              <a:ea typeface="+mn-ea"/>
            </a:rPr>
            <a:t>희망 신청</a:t>
          </a:r>
        </a:p>
      </dgm:t>
    </dgm:pt>
    <dgm:pt modelId="{26B31F62-72B9-4707-A958-52DB29C0A00B}" type="parTrans" cxnId="{795CD2D6-1CE2-4BDE-9810-5EAD0F52CADD}">
      <dgm:prSet/>
      <dgm:spPr/>
      <dgm:t>
        <a:bodyPr/>
        <a:lstStyle/>
        <a:p>
          <a:pPr latinLnBrk="1"/>
          <a:endParaRPr lang="ko-KR" altLang="en-US"/>
        </a:p>
      </dgm:t>
    </dgm:pt>
    <dgm:pt modelId="{BD05B842-86F6-4A39-BF0B-FED4944FC1DA}" type="sibTrans" cxnId="{795CD2D6-1CE2-4BDE-9810-5EAD0F52CADD}">
      <dgm:prSet/>
      <dgm:spPr/>
      <dgm:t>
        <a:bodyPr/>
        <a:lstStyle/>
        <a:p>
          <a:pPr latinLnBrk="1"/>
          <a:endParaRPr lang="ko-KR" altLang="en-US"/>
        </a:p>
      </dgm:t>
    </dgm:pt>
    <dgm:pt modelId="{E255355E-F715-4135-BE05-81D90AD0C819}">
      <dgm:prSet phldrT="[텍스트]" custT="1"/>
      <dgm:spPr/>
      <dgm:t>
        <a:bodyPr/>
        <a:lstStyle/>
        <a:p>
          <a:pPr latinLnBrk="1"/>
          <a:r>
            <a:rPr lang="en-US" altLang="ko-KR" sz="1500">
              <a:latin typeface="+mn-ea"/>
              <a:ea typeface="+mn-ea"/>
            </a:rPr>
            <a:t>[</a:t>
          </a:r>
          <a:r>
            <a:rPr lang="ko-KR" altLang="en-US" sz="1500">
              <a:latin typeface="+mn-ea"/>
              <a:ea typeface="+mn-ea"/>
            </a:rPr>
            <a:t>기관 및 대학</a:t>
          </a:r>
          <a:r>
            <a:rPr lang="en-US" altLang="ko-KR" sz="1500">
              <a:latin typeface="+mn-ea"/>
              <a:ea typeface="+mn-ea"/>
            </a:rPr>
            <a:t>]</a:t>
          </a:r>
        </a:p>
        <a:p>
          <a:pPr latinLnBrk="1"/>
          <a:r>
            <a:rPr lang="ko-KR" altLang="en-US" sz="1500">
              <a:latin typeface="+mn-ea"/>
              <a:ea typeface="+mn-ea"/>
            </a:rPr>
            <a:t>근로장학생</a:t>
          </a:r>
          <a:endParaRPr lang="en-US" altLang="ko-KR" sz="1500">
            <a:latin typeface="+mn-ea"/>
            <a:ea typeface="+mn-ea"/>
          </a:endParaRPr>
        </a:p>
        <a:p>
          <a:pPr latinLnBrk="1"/>
          <a:r>
            <a:rPr lang="ko-KR" altLang="en-US" sz="1500">
              <a:latin typeface="+mn-ea"/>
              <a:ea typeface="+mn-ea"/>
            </a:rPr>
            <a:t>선발</a:t>
          </a:r>
        </a:p>
      </dgm:t>
    </dgm:pt>
    <dgm:pt modelId="{9937B12A-8DAF-4AD3-8D93-A599842CF6E3}" type="parTrans" cxnId="{764DC6B0-3B42-44F1-87B0-3A2172F05EDD}">
      <dgm:prSet/>
      <dgm:spPr/>
      <dgm:t>
        <a:bodyPr/>
        <a:lstStyle/>
        <a:p>
          <a:pPr latinLnBrk="1"/>
          <a:endParaRPr lang="ko-KR" altLang="en-US"/>
        </a:p>
      </dgm:t>
    </dgm:pt>
    <dgm:pt modelId="{9A6BD8F8-A1F8-435A-83B4-4453CF39939E}" type="sibTrans" cxnId="{764DC6B0-3B42-44F1-87B0-3A2172F05EDD}">
      <dgm:prSet/>
      <dgm:spPr/>
      <dgm:t>
        <a:bodyPr/>
        <a:lstStyle/>
        <a:p>
          <a:pPr latinLnBrk="1"/>
          <a:endParaRPr lang="ko-KR" altLang="en-US"/>
        </a:p>
      </dgm:t>
    </dgm:pt>
    <dgm:pt modelId="{BFFB3FD5-8FA5-42DA-BA05-6845D14A846F}" type="pres">
      <dgm:prSet presAssocID="{59CC1B3B-EE2E-43A4-AEC1-1CA3B53D3852}" presName="Name0" presStyleCnt="0">
        <dgm:presLayoutVars>
          <dgm:dir/>
          <dgm:animLvl val="lvl"/>
          <dgm:resizeHandles val="exact"/>
        </dgm:presLayoutVars>
      </dgm:prSet>
      <dgm:spPr/>
    </dgm:pt>
    <dgm:pt modelId="{23016BBC-A7CF-45A6-B850-FC6633AD7884}" type="pres">
      <dgm:prSet presAssocID="{537B169F-1079-4DD7-ADF5-3B8D457B66C4}" presName="parTxOnly" presStyleLbl="node1" presStyleIdx="0" presStyleCnt="4" custScaleX="136569" custScaleY="166492">
        <dgm:presLayoutVars>
          <dgm:chMax val="0"/>
          <dgm:chPref val="0"/>
          <dgm:bulletEnabled val="1"/>
        </dgm:presLayoutVars>
      </dgm:prSet>
      <dgm:spPr/>
    </dgm:pt>
    <dgm:pt modelId="{DC714A80-D5EB-41F1-9CB8-7B5992C15AC4}" type="pres">
      <dgm:prSet presAssocID="{3B3DCCD3-4FDE-4480-AD2D-E656BB2B45F9}" presName="parTxOnlySpace" presStyleCnt="0"/>
      <dgm:spPr/>
    </dgm:pt>
    <dgm:pt modelId="{646B552B-8D78-4E05-902F-CA33C9E989AC}" type="pres">
      <dgm:prSet presAssocID="{139A3705-33BA-4582-BB46-DEDDBF8B5D42}" presName="parTxOnly" presStyleLbl="node1" presStyleIdx="1" presStyleCnt="4" custScaleX="133438" custScaleY="172940">
        <dgm:presLayoutVars>
          <dgm:chMax val="0"/>
          <dgm:chPref val="0"/>
          <dgm:bulletEnabled val="1"/>
        </dgm:presLayoutVars>
      </dgm:prSet>
      <dgm:spPr/>
    </dgm:pt>
    <dgm:pt modelId="{F501BEAD-78BB-42C7-86D0-390D7CA12B63}" type="pres">
      <dgm:prSet presAssocID="{C4253047-55EB-49BA-94FB-E852838DB986}" presName="parTxOnlySpace" presStyleCnt="0"/>
      <dgm:spPr/>
    </dgm:pt>
    <dgm:pt modelId="{4872D525-C9E9-4F25-A7B8-88CC09E149F6}" type="pres">
      <dgm:prSet presAssocID="{637D5607-5087-4C6B-9443-4212B2BF23EA}" presName="parTxOnly" presStyleLbl="node1" presStyleIdx="2" presStyleCnt="4" custScaleX="172838" custScaleY="172940">
        <dgm:presLayoutVars>
          <dgm:chMax val="0"/>
          <dgm:chPref val="0"/>
          <dgm:bulletEnabled val="1"/>
        </dgm:presLayoutVars>
      </dgm:prSet>
      <dgm:spPr/>
    </dgm:pt>
    <dgm:pt modelId="{E04A4641-E277-47B0-B7D1-E2544513FFBB}" type="pres">
      <dgm:prSet presAssocID="{BD05B842-86F6-4A39-BF0B-FED4944FC1DA}" presName="parTxOnlySpace" presStyleCnt="0"/>
      <dgm:spPr/>
    </dgm:pt>
    <dgm:pt modelId="{067ADBD4-BA48-4129-97D3-8F499115CE8C}" type="pres">
      <dgm:prSet presAssocID="{E255355E-F715-4135-BE05-81D90AD0C819}" presName="parTxOnly" presStyleLbl="node1" presStyleIdx="3" presStyleCnt="4" custScaleX="145517" custScaleY="172940">
        <dgm:presLayoutVars>
          <dgm:chMax val="0"/>
          <dgm:chPref val="0"/>
          <dgm:bulletEnabled val="1"/>
        </dgm:presLayoutVars>
      </dgm:prSet>
      <dgm:spPr/>
    </dgm:pt>
  </dgm:ptLst>
  <dgm:cxnLst>
    <dgm:cxn modelId="{E3CEC709-9E58-461B-A0BC-F937203D1B3F}" type="presOf" srcId="{139A3705-33BA-4582-BB46-DEDDBF8B5D42}" destId="{646B552B-8D78-4E05-902F-CA33C9E989AC}" srcOrd="0" destOrd="0" presId="urn:microsoft.com/office/officeart/2005/8/layout/chevron1"/>
    <dgm:cxn modelId="{7D385016-FDD3-44D3-B1C2-468938DC9C2A}" type="presOf" srcId="{59CC1B3B-EE2E-43A4-AEC1-1CA3B53D3852}" destId="{BFFB3FD5-8FA5-42DA-BA05-6845D14A846F}" srcOrd="0" destOrd="0" presId="urn:microsoft.com/office/officeart/2005/8/layout/chevron1"/>
    <dgm:cxn modelId="{53C2F617-5F8F-41F6-A1AC-BBD743F697C1}" srcId="{59CC1B3B-EE2E-43A4-AEC1-1CA3B53D3852}" destId="{537B169F-1079-4DD7-ADF5-3B8D457B66C4}" srcOrd="0" destOrd="0" parTransId="{7012DAB9-3AB6-416D-829B-ECB215648BE3}" sibTransId="{3B3DCCD3-4FDE-4480-AD2D-E656BB2B45F9}"/>
    <dgm:cxn modelId="{1F61BC6F-1BB7-42B3-868B-A7628C6E0B31}" type="presOf" srcId="{537B169F-1079-4DD7-ADF5-3B8D457B66C4}" destId="{23016BBC-A7CF-45A6-B850-FC6633AD7884}" srcOrd="0" destOrd="0" presId="urn:microsoft.com/office/officeart/2005/8/layout/chevron1"/>
    <dgm:cxn modelId="{A915E38A-46E6-48F1-9D9C-E04B63B074BD}" srcId="{59CC1B3B-EE2E-43A4-AEC1-1CA3B53D3852}" destId="{139A3705-33BA-4582-BB46-DEDDBF8B5D42}" srcOrd="1" destOrd="0" parTransId="{2A614409-C5EF-498D-9ABD-44FF3B9B0A1B}" sibTransId="{C4253047-55EB-49BA-94FB-E852838DB986}"/>
    <dgm:cxn modelId="{764DC6B0-3B42-44F1-87B0-3A2172F05EDD}" srcId="{59CC1B3B-EE2E-43A4-AEC1-1CA3B53D3852}" destId="{E255355E-F715-4135-BE05-81D90AD0C819}" srcOrd="3" destOrd="0" parTransId="{9937B12A-8DAF-4AD3-8D93-A599842CF6E3}" sibTransId="{9A6BD8F8-A1F8-435A-83B4-4453CF39939E}"/>
    <dgm:cxn modelId="{AA2E42BD-989B-4235-BB04-68A6834637E7}" type="presOf" srcId="{637D5607-5087-4C6B-9443-4212B2BF23EA}" destId="{4872D525-C9E9-4F25-A7B8-88CC09E149F6}" srcOrd="0" destOrd="0" presId="urn:microsoft.com/office/officeart/2005/8/layout/chevron1"/>
    <dgm:cxn modelId="{795CD2D6-1CE2-4BDE-9810-5EAD0F52CADD}" srcId="{59CC1B3B-EE2E-43A4-AEC1-1CA3B53D3852}" destId="{637D5607-5087-4C6B-9443-4212B2BF23EA}" srcOrd="2" destOrd="0" parTransId="{26B31F62-72B9-4707-A958-52DB29C0A00B}" sibTransId="{BD05B842-86F6-4A39-BF0B-FED4944FC1DA}"/>
    <dgm:cxn modelId="{7B77F7D7-467F-460E-AF79-836CC148ACF0}" type="presOf" srcId="{E255355E-F715-4135-BE05-81D90AD0C819}" destId="{067ADBD4-BA48-4129-97D3-8F499115CE8C}" srcOrd="0" destOrd="0" presId="urn:microsoft.com/office/officeart/2005/8/layout/chevron1"/>
    <dgm:cxn modelId="{D3FEB3D2-70FF-434C-BD1E-11EA85E7B518}" type="presParOf" srcId="{BFFB3FD5-8FA5-42DA-BA05-6845D14A846F}" destId="{23016BBC-A7CF-45A6-B850-FC6633AD7884}" srcOrd="0" destOrd="0" presId="urn:microsoft.com/office/officeart/2005/8/layout/chevron1"/>
    <dgm:cxn modelId="{89685A77-C8DD-423B-A05A-888F166B8220}" type="presParOf" srcId="{BFFB3FD5-8FA5-42DA-BA05-6845D14A846F}" destId="{DC714A80-D5EB-41F1-9CB8-7B5992C15AC4}" srcOrd="1" destOrd="0" presId="urn:microsoft.com/office/officeart/2005/8/layout/chevron1"/>
    <dgm:cxn modelId="{BE86890C-5F4F-46EC-B3DB-E5B5D25121D6}" type="presParOf" srcId="{BFFB3FD5-8FA5-42DA-BA05-6845D14A846F}" destId="{646B552B-8D78-4E05-902F-CA33C9E989AC}" srcOrd="2" destOrd="0" presId="urn:microsoft.com/office/officeart/2005/8/layout/chevron1"/>
    <dgm:cxn modelId="{E1048846-010C-4311-955D-E2E2489BC88C}" type="presParOf" srcId="{BFFB3FD5-8FA5-42DA-BA05-6845D14A846F}" destId="{F501BEAD-78BB-42C7-86D0-390D7CA12B63}" srcOrd="3" destOrd="0" presId="urn:microsoft.com/office/officeart/2005/8/layout/chevron1"/>
    <dgm:cxn modelId="{BE458160-07CB-4FFA-934C-3E78A66AA0CC}" type="presParOf" srcId="{BFFB3FD5-8FA5-42DA-BA05-6845D14A846F}" destId="{4872D525-C9E9-4F25-A7B8-88CC09E149F6}" srcOrd="4" destOrd="0" presId="urn:microsoft.com/office/officeart/2005/8/layout/chevron1"/>
    <dgm:cxn modelId="{C84A42F5-347F-4FDC-8590-0102AB72995F}" type="presParOf" srcId="{BFFB3FD5-8FA5-42DA-BA05-6845D14A846F}" destId="{E04A4641-E277-47B0-B7D1-E2544513FFBB}" srcOrd="5" destOrd="0" presId="urn:microsoft.com/office/officeart/2005/8/layout/chevron1"/>
    <dgm:cxn modelId="{F15E3CF5-979B-433E-8FB7-FCC82B244DDC}" type="presParOf" srcId="{BFFB3FD5-8FA5-42DA-BA05-6845D14A846F}" destId="{067ADBD4-BA48-4129-97D3-8F499115CE8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16BBC-A7CF-45A6-B850-FC6633AD7884}">
      <dsp:nvSpPr>
        <dsp:cNvPr id="0" name=""/>
        <dsp:cNvSpPr/>
      </dsp:nvSpPr>
      <dsp:spPr>
        <a:xfrm>
          <a:off x="3666" y="1302026"/>
          <a:ext cx="2289176" cy="11162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>
              <a:latin typeface="+mn-ea"/>
              <a:ea typeface="+mn-ea"/>
            </a:rPr>
            <a:t>[</a:t>
          </a:r>
          <a:r>
            <a:rPr lang="ko-KR" altLang="en-US" sz="1500" kern="1200">
              <a:latin typeface="+mn-ea"/>
              <a:ea typeface="+mn-ea"/>
            </a:rPr>
            <a:t>학생</a:t>
          </a:r>
          <a:r>
            <a:rPr lang="en-US" altLang="ko-KR" sz="1500" kern="1200">
              <a:latin typeface="+mn-ea"/>
              <a:ea typeface="+mn-ea"/>
            </a:rPr>
            <a:t>]</a:t>
          </a: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>
              <a:latin typeface="+mn-ea"/>
              <a:ea typeface="+mn-ea"/>
            </a:rPr>
            <a:t>재단에</a:t>
          </a:r>
          <a:endParaRPr lang="en-US" altLang="ko-KR" sz="1500" kern="1200">
            <a:latin typeface="+mn-ea"/>
            <a:ea typeface="+mn-ea"/>
          </a:endParaRP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>
              <a:latin typeface="+mn-ea"/>
              <a:ea typeface="+mn-ea"/>
            </a:rPr>
            <a:t>장학금 신청</a:t>
          </a:r>
        </a:p>
      </dsp:txBody>
      <dsp:txXfrm>
        <a:off x="561815" y="1302026"/>
        <a:ext cx="1172878" cy="1116298"/>
      </dsp:txXfrm>
    </dsp:sp>
    <dsp:sp modelId="{646B552B-8D78-4E05-902F-CA33C9E989AC}">
      <dsp:nvSpPr>
        <dsp:cNvPr id="0" name=""/>
        <dsp:cNvSpPr/>
      </dsp:nvSpPr>
      <dsp:spPr>
        <a:xfrm>
          <a:off x="2125222" y="1280410"/>
          <a:ext cx="2236694" cy="11595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>
              <a:latin typeface="+mn-ea"/>
              <a:ea typeface="+mn-ea"/>
            </a:rPr>
            <a:t>[</a:t>
          </a:r>
          <a:r>
            <a:rPr lang="ko-KR" altLang="en-US" sz="1500" kern="1200">
              <a:latin typeface="+mn-ea"/>
              <a:ea typeface="+mn-ea"/>
            </a:rPr>
            <a:t>대학</a:t>
          </a:r>
          <a:r>
            <a:rPr lang="en-US" altLang="ko-KR" sz="1500" kern="1200">
              <a:latin typeface="+mn-ea"/>
              <a:ea typeface="+mn-ea"/>
            </a:rPr>
            <a:t>]</a:t>
          </a: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>
              <a:latin typeface="+mn-ea"/>
              <a:ea typeface="+mn-ea"/>
            </a:rPr>
            <a:t>시행안내 공지</a:t>
          </a:r>
        </a:p>
      </dsp:txBody>
      <dsp:txXfrm>
        <a:off x="2704988" y="1280410"/>
        <a:ext cx="1077163" cy="1159531"/>
      </dsp:txXfrm>
    </dsp:sp>
    <dsp:sp modelId="{4872D525-C9E9-4F25-A7B8-88CC09E149F6}">
      <dsp:nvSpPr>
        <dsp:cNvPr id="0" name=""/>
        <dsp:cNvSpPr/>
      </dsp:nvSpPr>
      <dsp:spPr>
        <a:xfrm>
          <a:off x="4194296" y="1280410"/>
          <a:ext cx="2897119" cy="11595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>
              <a:latin typeface="+mn-ea"/>
              <a:ea typeface="+mn-ea"/>
            </a:rPr>
            <a:t>[</a:t>
          </a:r>
          <a:r>
            <a:rPr lang="ko-KR" altLang="en-US" sz="1500" kern="1200">
              <a:latin typeface="+mn-ea"/>
              <a:ea typeface="+mn-ea"/>
            </a:rPr>
            <a:t>학생</a:t>
          </a:r>
          <a:r>
            <a:rPr lang="en-US" altLang="ko-KR" sz="1500" kern="1200">
              <a:latin typeface="+mn-ea"/>
              <a:ea typeface="+mn-ea"/>
            </a:rPr>
            <a:t>]</a:t>
          </a: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>
              <a:latin typeface="+mn-ea"/>
              <a:ea typeface="+mn-ea"/>
            </a:rPr>
            <a:t>근로장학생</a:t>
          </a:r>
          <a:endParaRPr lang="en-US" altLang="ko-KR" sz="1500" kern="1200">
            <a:latin typeface="+mn-ea"/>
            <a:ea typeface="+mn-ea"/>
          </a:endParaRP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>
              <a:latin typeface="+mn-ea"/>
              <a:ea typeface="+mn-ea"/>
            </a:rPr>
            <a:t>희망 신청</a:t>
          </a:r>
        </a:p>
      </dsp:txBody>
      <dsp:txXfrm>
        <a:off x="4774062" y="1280410"/>
        <a:ext cx="1737588" cy="1159531"/>
      </dsp:txXfrm>
    </dsp:sp>
    <dsp:sp modelId="{067ADBD4-BA48-4129-97D3-8F499115CE8C}">
      <dsp:nvSpPr>
        <dsp:cNvPr id="0" name=""/>
        <dsp:cNvSpPr/>
      </dsp:nvSpPr>
      <dsp:spPr>
        <a:xfrm>
          <a:off x="6923795" y="1280410"/>
          <a:ext cx="2439163" cy="11595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>
              <a:latin typeface="+mn-ea"/>
              <a:ea typeface="+mn-ea"/>
            </a:rPr>
            <a:t>[</a:t>
          </a:r>
          <a:r>
            <a:rPr lang="ko-KR" altLang="en-US" sz="1500" kern="1200">
              <a:latin typeface="+mn-ea"/>
              <a:ea typeface="+mn-ea"/>
            </a:rPr>
            <a:t>기관 및 대학</a:t>
          </a:r>
          <a:r>
            <a:rPr lang="en-US" altLang="ko-KR" sz="1500" kern="1200">
              <a:latin typeface="+mn-ea"/>
              <a:ea typeface="+mn-ea"/>
            </a:rPr>
            <a:t>]</a:t>
          </a: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>
              <a:latin typeface="+mn-ea"/>
              <a:ea typeface="+mn-ea"/>
            </a:rPr>
            <a:t>근로장학생</a:t>
          </a:r>
          <a:endParaRPr lang="en-US" altLang="ko-KR" sz="1500" kern="1200">
            <a:latin typeface="+mn-ea"/>
            <a:ea typeface="+mn-ea"/>
          </a:endParaRP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>
              <a:latin typeface="+mn-ea"/>
              <a:ea typeface="+mn-ea"/>
            </a:rPr>
            <a:t>선발</a:t>
          </a:r>
        </a:p>
      </dsp:txBody>
      <dsp:txXfrm>
        <a:off x="7503561" y="1280410"/>
        <a:ext cx="1279632" cy="1159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2951F759-B489-C543-B8BE-13943CD4200A}" type="datetime1">
              <a:rPr kumimoji="1" lang="ko-Kore-KR" altLang="en-US"/>
              <a:pPr lvl="0">
                <a:defRPr/>
              </a:pPr>
              <a:t>01/11/2025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kumimoji="1" lang="ko-KR" altLang="en-US"/>
              <a:t>마스터 텍스트 스타일을 편집하려면 클릭</a:t>
            </a:r>
          </a:p>
          <a:p>
            <a:pPr lvl="1">
              <a:defRPr/>
            </a:pPr>
            <a:r>
              <a:rPr kumimoji="1" lang="ko-KR" altLang="en-US"/>
              <a:t>두 번째 수준</a:t>
            </a:r>
          </a:p>
          <a:p>
            <a:pPr lvl="2">
              <a:defRPr/>
            </a:pPr>
            <a:r>
              <a:rPr kumimoji="1" lang="ko-KR" altLang="en-US"/>
              <a:t>세 번째 수준</a:t>
            </a:r>
          </a:p>
          <a:p>
            <a:pPr lvl="3">
              <a:defRPr/>
            </a:pPr>
            <a:r>
              <a:rPr kumimoji="1" lang="ko-KR" altLang="en-US"/>
              <a:t>네 번째 수준</a:t>
            </a:r>
          </a:p>
          <a:p>
            <a:pPr lvl="4">
              <a:defRPr/>
            </a:pPr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528AFD53-DB94-064D-BD3D-5A3CB26DE589}" type="slidenum">
              <a:rPr kumimoji="1" lang="ko-Kore-KR" altLang="en-US"/>
              <a:pPr lvl="0">
                <a:defRPr/>
              </a:pPr>
              <a:t>‹#›</a:t>
            </a:fld>
            <a:endParaRPr kumimoji="1" lang="ko-Kore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528AFD53-DB94-064D-BD3D-5A3CB26DE589}" type="slidenum">
              <a:rPr kumimoji="1" lang="en-US" altLang="en-US"/>
              <a:pPr lvl="0">
                <a:defRPr/>
              </a:pPr>
              <a:t>3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1520083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5D9D5-7696-BC38-093A-9E5D6AFCA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D830A82-F437-AF47-AF18-850D12CAF2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8ECA667-0DB2-179B-F3BA-42A5617C4D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6F7F190-E163-8333-2304-FA648D685C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528AFD53-DB94-064D-BD3D-5A3CB26DE589}" type="slidenum">
              <a:rPr kumimoji="1" lang="en-US" altLang="en-US"/>
              <a:pPr lvl="0">
                <a:defRPr/>
              </a:pPr>
              <a:t>12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2253852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5766C-7054-64A6-35A8-4A207D8B4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A85E6E6-9826-5699-2166-38B99B866A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59E6F9D-FE68-D96E-20B2-36FE9F7574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ECC2ABA-F5E3-BCDF-3A1A-B6AD4C669B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528AFD53-DB94-064D-BD3D-5A3CB26DE589}" type="slidenum">
              <a:rPr kumimoji="1" lang="en-US" altLang="en-US"/>
              <a:pPr lvl="0">
                <a:defRPr/>
              </a:pPr>
              <a:t>13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173424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BB801-1D2E-E8A0-4E56-603304A59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51E0475-31C7-E431-E7BF-FB22C4E080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60E61ED-B034-85ED-38DA-A55200C54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A70DA6D-8360-E3FE-F5B6-0FD4B48F7D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528AFD53-DB94-064D-BD3D-5A3CB26DE589}" type="slidenum">
              <a:rPr kumimoji="1" lang="en-US" altLang="en-US"/>
              <a:pPr lvl="0">
                <a:defRPr/>
              </a:pPr>
              <a:t>14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2627263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7CCA1-E1ED-4EC1-CE5D-D390064CC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5AF3096-2952-6ED2-F942-74510378BD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001A244-DB6B-DA8F-90BD-BE9FCC3E9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49867B5-7413-17B0-D4B5-FC41E193C8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528AFD53-DB94-064D-BD3D-5A3CB26DE589}" type="slidenum">
              <a:rPr kumimoji="1" lang="en-US" altLang="en-US"/>
              <a:pPr lvl="0">
                <a:defRPr/>
              </a:pPr>
              <a:t>15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2303321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2A7A7-2B9B-B19D-76A3-410FD825A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DE19416-7DC3-FA69-020A-D65F2075ED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AFFA670-E6B0-CF2D-EE36-2A27E8E5A1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A56F442-7F88-0DDB-9475-D0541E46B6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528AFD53-DB94-064D-BD3D-5A3CB26DE589}" type="slidenum">
              <a:rPr kumimoji="1" lang="en-US" altLang="en-US"/>
              <a:pPr lvl="0">
                <a:defRPr/>
              </a:pPr>
              <a:t>16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4164470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BA3FC-9B3E-F722-DBA9-8B7FCAAC0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7553718-0A2E-9792-C506-28FC1DA0E8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DBB0DF3-98EC-1875-3722-1B5F37D04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3ADA6E-C434-BC51-7DA1-ED02FF5AF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528AFD53-DB94-064D-BD3D-5A3CB26DE589}" type="slidenum">
              <a:rPr kumimoji="1" lang="en-US" altLang="en-US"/>
              <a:pPr lvl="0">
                <a:defRPr/>
              </a:pPr>
              <a:t>17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158918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1D87C-98F8-6025-4D49-DA2750FD8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5C22A01-246D-1518-B31F-E9668377BB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589F38F-24A7-2140-DCEB-62F093B58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01284EF-4CC2-97D1-8E73-488AD7FF81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528AFD53-DB94-064D-BD3D-5A3CB26DE589}" type="slidenum">
              <a:rPr kumimoji="1" lang="en-US" altLang="en-US"/>
              <a:pPr lvl="0">
                <a:defRPr/>
              </a:pPr>
              <a:t>18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4104901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2349B-46B8-3B1C-A85E-37768DADD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5D1D862-587D-14FF-BBF1-1D75FEE93C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CAAE254-B610-5064-B444-472980243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B2053CE-2FEE-C4A9-7C1A-EE4F81A1C9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528AFD53-DB94-064D-BD3D-5A3CB26DE589}" type="slidenum">
              <a:rPr kumimoji="1" lang="en-US" altLang="en-US"/>
              <a:pPr lvl="0">
                <a:defRPr/>
              </a:pPr>
              <a:t>19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3302193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528AFD53-DB94-064D-BD3D-5A3CB26DE589}" type="slidenum">
              <a:rPr kumimoji="1" lang="en-US" altLang="en-US"/>
              <a:pPr lvl="0">
                <a:defRPr/>
              </a:pPr>
              <a:t>20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3511362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528AFD53-DB94-064D-BD3D-5A3CB26DE589}" type="slidenum">
              <a:rPr kumimoji="1" lang="en-US" altLang="en-US"/>
              <a:pPr lvl="0">
                <a:defRPr/>
              </a:pPr>
              <a:t>4</a:t>
            </a:fld>
            <a:endParaRPr kumimoji="1"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528AFD53-DB94-064D-BD3D-5A3CB26DE589}" type="slidenum">
              <a:rPr kumimoji="1" lang="en-US" altLang="en-US"/>
              <a:pPr lvl="0">
                <a:defRPr/>
              </a:pPr>
              <a:t>5</a:t>
            </a:fld>
            <a:endParaRPr kumimoji="1"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528AFD53-DB94-064D-BD3D-5A3CB26DE589}" type="slidenum">
              <a:rPr kumimoji="1" lang="en-US" altLang="en-US"/>
              <a:pPr lvl="0">
                <a:defRPr/>
              </a:pPr>
              <a:t>6</a:t>
            </a:fld>
            <a:endParaRPr kumimoji="1"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528AFD53-DB94-064D-BD3D-5A3CB26DE589}" type="slidenum">
              <a:rPr kumimoji="1" lang="en-US" altLang="en-US"/>
              <a:pPr lvl="0">
                <a:defRPr/>
              </a:pPr>
              <a:t>7</a:t>
            </a:fld>
            <a:endParaRPr kumimoji="1"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A97CC-6758-F49C-150A-CE64FB480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2009C78-E465-0381-47FF-4F1B9FA63C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9FFDC14-A89F-2EB1-FFE1-376B21804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FC8843D-EF49-999F-02B8-D19CA88A18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528AFD53-DB94-064D-BD3D-5A3CB26DE589}" type="slidenum">
              <a:rPr kumimoji="1" lang="en-US" altLang="en-US"/>
              <a:pPr lvl="0">
                <a:defRPr/>
              </a:pPr>
              <a:t>8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2703189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D84B3-3B3B-440B-F082-506808E9F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48BB103-FA9D-C29A-6B51-3983807367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FDCED0C-14E5-AEEB-86A7-4E1FC3CE2B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7720508-685C-36DD-A953-1B2810F919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528AFD53-DB94-064D-BD3D-5A3CB26DE589}" type="slidenum">
              <a:rPr kumimoji="1" lang="en-US" altLang="en-US"/>
              <a:pPr lvl="0">
                <a:defRPr/>
              </a:pPr>
              <a:t>9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1401473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DD312-7786-738F-9735-C6F623340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874404D-B6B5-B04C-8103-41C6A66783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413449D-F8A8-BD9D-429B-46E68F7BB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EF214B-832E-F10F-381C-0E30F68D84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528AFD53-DB94-064D-BD3D-5A3CB26DE589}" type="slidenum">
              <a:rPr kumimoji="1" lang="en-US" altLang="en-US"/>
              <a:pPr lvl="0">
                <a:defRPr/>
              </a:pPr>
              <a:t>10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1777892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5D9D5-7696-BC38-093A-9E5D6AFCA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D830A82-F437-AF47-AF18-850D12CAF2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8ECA667-0DB2-179B-F3BA-42A5617C4D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6F7F190-E163-8333-2304-FA648D685C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528AFD53-DB94-064D-BD3D-5A3CB26DE589}" type="slidenum">
              <a:rPr kumimoji="1" lang="en-US" altLang="en-US"/>
              <a:pPr lvl="0">
                <a:defRPr/>
              </a:pPr>
              <a:t>11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308964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E277-7ACF-2840-B56E-B7CD04708B2C}" type="datetimeFigureOut">
              <a:rPr kumimoji="1" lang="ko-Kore-KR" altLang="en-US" smtClean="0"/>
              <a:t>01/11/2025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4098-C9D8-3A4B-A5FF-B7B6ED9F5B0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52207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E277-7ACF-2840-B56E-B7CD04708B2C}" type="datetimeFigureOut">
              <a:rPr kumimoji="1" lang="ko-Kore-KR" altLang="en-US" smtClean="0"/>
              <a:t>01/11/2025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4098-C9D8-3A4B-A5FF-B7B6ED9F5B0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5713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E277-7ACF-2840-B56E-B7CD04708B2C}" type="datetimeFigureOut">
              <a:rPr kumimoji="1" lang="ko-Kore-KR" altLang="en-US" smtClean="0"/>
              <a:t>01/11/2025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4098-C9D8-3A4B-A5FF-B7B6ED9F5B0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40183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E277-7ACF-2840-B56E-B7CD04708B2C}" type="datetimeFigureOut">
              <a:rPr kumimoji="1" lang="ko-Kore-KR" altLang="en-US" smtClean="0"/>
              <a:t>01/11/2025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4098-C9D8-3A4B-A5FF-B7B6ED9F5B0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39105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E277-7ACF-2840-B56E-B7CD04708B2C}" type="datetimeFigureOut">
              <a:rPr kumimoji="1" lang="ko-Kore-KR" altLang="en-US" smtClean="0"/>
              <a:t>01/11/2025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4098-C9D8-3A4B-A5FF-B7B6ED9F5B0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64712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E277-7ACF-2840-B56E-B7CD04708B2C}" type="datetimeFigureOut">
              <a:rPr kumimoji="1" lang="ko-Kore-KR" altLang="en-US" smtClean="0"/>
              <a:t>01/11/2025</a:t>
            </a:fld>
            <a:endParaRPr kumimoji="1" lang="ko-Kore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4098-C9D8-3A4B-A5FF-B7B6ED9F5B0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26840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E277-7ACF-2840-B56E-B7CD04708B2C}" type="datetimeFigureOut">
              <a:rPr kumimoji="1" lang="ko-Kore-KR" altLang="en-US" smtClean="0"/>
              <a:t>01/11/2025</a:t>
            </a:fld>
            <a:endParaRPr kumimoji="1" lang="ko-Kore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4098-C9D8-3A4B-A5FF-B7B6ED9F5B0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24507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E277-7ACF-2840-B56E-B7CD04708B2C}" type="datetimeFigureOut">
              <a:rPr kumimoji="1" lang="ko-Kore-KR" altLang="en-US" smtClean="0"/>
              <a:t>01/11/2025</a:t>
            </a:fld>
            <a:endParaRPr kumimoji="1" lang="ko-Kore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4098-C9D8-3A4B-A5FF-B7B6ED9F5B0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37494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E277-7ACF-2840-B56E-B7CD04708B2C}" type="datetimeFigureOut">
              <a:rPr kumimoji="1" lang="ko-Kore-KR" altLang="en-US" smtClean="0"/>
              <a:t>01/11/2025</a:t>
            </a:fld>
            <a:endParaRPr kumimoji="1" lang="ko-Kore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4098-C9D8-3A4B-A5FF-B7B6ED9F5B0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99203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E277-7ACF-2840-B56E-B7CD04708B2C}" type="datetimeFigureOut">
              <a:rPr kumimoji="1" lang="ko-Kore-KR" altLang="en-US" smtClean="0"/>
              <a:t>01/11/2025</a:t>
            </a:fld>
            <a:endParaRPr kumimoji="1" lang="ko-Kore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4098-C9D8-3A4B-A5FF-B7B6ED9F5B0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99274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E277-7ACF-2840-B56E-B7CD04708B2C}" type="datetimeFigureOut">
              <a:rPr kumimoji="1" lang="ko-Kore-KR" altLang="en-US" smtClean="0"/>
              <a:t>01/11/2025</a:t>
            </a:fld>
            <a:endParaRPr kumimoji="1" lang="ko-Kore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4098-C9D8-3A4B-A5FF-B7B6ED9F5B0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29485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E277-7ACF-2840-B56E-B7CD04708B2C}" type="datetimeFigureOut">
              <a:rPr kumimoji="1" lang="ko-Kore-KR" altLang="en-US" smtClean="0"/>
              <a:t>01/11/2025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44098-C9D8-3A4B-A5FF-B7B6ED9F5B0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94305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kosaf.go.kr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kosaf.go.k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kosaf.go.k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kosaf.go.k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kosaf.go.k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EE8772F-289E-09E8-E2FF-7B966C7AE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7534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4DC6C87-ABAE-9F3C-608F-B9A8E2ECF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38" y="316556"/>
            <a:ext cx="2163689" cy="6654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F89CF4-03C2-CCBE-5B9E-2C61B02F9F56}"/>
              </a:ext>
            </a:extLst>
          </p:cNvPr>
          <p:cNvSpPr txBox="1"/>
          <p:nvPr/>
        </p:nvSpPr>
        <p:spPr>
          <a:xfrm>
            <a:off x="3136057" y="2749344"/>
            <a:ext cx="3818674" cy="14745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10766" latinLnBrk="0" hangingPunct="0">
              <a:lnSpc>
                <a:spcPct val="150000"/>
              </a:lnSpc>
              <a:defRPr/>
            </a:pPr>
            <a:r>
              <a:rPr lang="ko-KR" altLang="en-US" sz="3200" b="1">
                <a:solidFill>
                  <a:srgbClr val="063375"/>
                </a:solidFill>
                <a:latin typeface="+mj-ea"/>
                <a:ea typeface="+mj-ea"/>
                <a:cs typeface="Pretendard Variable ExtraBold" panose="02000003000000020004" pitchFamily="2" charset="-127"/>
                <a:sym typeface="Apple SD 산돌고딕 Neo 옅은체"/>
              </a:rPr>
              <a:t>장학금</a:t>
            </a:r>
            <a:r>
              <a:rPr lang="en-US" altLang="ko-KR" sz="3200" b="1">
                <a:solidFill>
                  <a:srgbClr val="063375"/>
                </a:solidFill>
                <a:latin typeface="+mj-ea"/>
                <a:ea typeface="+mj-ea"/>
                <a:cs typeface="Pretendard Variable ExtraBold" panose="02000003000000020004" pitchFamily="2" charset="-127"/>
                <a:sym typeface="Apple SD 산돌고딕 Neo 옅은체"/>
              </a:rPr>
              <a:t>&amp;</a:t>
            </a:r>
            <a:r>
              <a:rPr lang="ko-KR" altLang="en-US" sz="3200" b="1">
                <a:solidFill>
                  <a:srgbClr val="063375"/>
                </a:solidFill>
                <a:latin typeface="+mj-ea"/>
                <a:ea typeface="+mj-ea"/>
                <a:cs typeface="Pretendard Variable ExtraBold" panose="02000003000000020004" pitchFamily="2" charset="-127"/>
                <a:sym typeface="Apple SD 산돌고딕 Neo 옅은체"/>
              </a:rPr>
              <a:t>학자금대출</a:t>
            </a:r>
            <a:endParaRPr lang="en-US" altLang="ko-KR" sz="3200" b="1">
              <a:solidFill>
                <a:srgbClr val="063375"/>
              </a:solidFill>
              <a:latin typeface="+mj-ea"/>
              <a:ea typeface="+mj-ea"/>
              <a:cs typeface="Pretendard Variable ExtraBold" panose="02000003000000020004" pitchFamily="2" charset="-127"/>
              <a:sym typeface="Apple SD 산돌고딕 Neo 옅은체"/>
            </a:endParaRPr>
          </a:p>
          <a:p>
            <a:pPr algn="ctr" defTabSz="410766" latinLnBrk="0" hangingPunct="0">
              <a:lnSpc>
                <a:spcPct val="150000"/>
              </a:lnSpc>
              <a:defRPr/>
            </a:pPr>
            <a:r>
              <a:rPr lang="ko-KR" altLang="en-US" sz="3200" b="1">
                <a:solidFill>
                  <a:srgbClr val="063375"/>
                </a:solidFill>
                <a:latin typeface="+mj-ea"/>
                <a:ea typeface="+mj-ea"/>
                <a:cs typeface="Pretendard Variable ExtraBold" panose="02000003000000020004" pitchFamily="2" charset="-127"/>
                <a:sym typeface="Apple SD 산돌고딕 Neo 옅은체"/>
              </a:rPr>
              <a:t>소개</a:t>
            </a:r>
            <a:endParaRPr lang="en-US" altLang="ko-KR" sz="3200" b="1">
              <a:solidFill>
                <a:srgbClr val="063375"/>
              </a:solidFill>
              <a:latin typeface="+mj-ea"/>
              <a:ea typeface="+mj-ea"/>
              <a:cs typeface="Pretendard Variable ExtraBold" panose="02000003000000020004" pitchFamily="2" charset="-127"/>
              <a:sym typeface="Apple SD 산돌고딕 Neo 옅은체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CAAC2F-8184-F4CC-7B74-5A1E491FEB18}"/>
              </a:ext>
            </a:extLst>
          </p:cNvPr>
          <p:cNvSpPr txBox="1"/>
          <p:nvPr/>
        </p:nvSpPr>
        <p:spPr>
          <a:xfrm>
            <a:off x="7444176" y="5925774"/>
            <a:ext cx="2461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latinLnBrk="0" hangingPunct="0">
              <a:defRPr/>
            </a:pPr>
            <a:r>
              <a:rPr lang="ko-KR" altLang="en-US" sz="1400">
                <a:solidFill>
                  <a:srgbClr val="063375"/>
                </a:solidFill>
                <a:latin typeface="+mn-ea"/>
                <a:cs typeface="Pretendard Variable Light" panose="02000003000000020004" pitchFamily="2" charset="-127"/>
                <a:sym typeface="Apple SD 산돌고딕 Neo 옅은체"/>
              </a:rPr>
              <a:t>일시 </a:t>
            </a:r>
            <a:r>
              <a:rPr lang="en-US" altLang="ko-KR" sz="1400">
                <a:solidFill>
                  <a:srgbClr val="063375"/>
                </a:solidFill>
                <a:latin typeface="+mn-ea"/>
                <a:cs typeface="Pretendard Variable Light" panose="02000003000000020004" pitchFamily="2" charset="-127"/>
                <a:sym typeface="Apple SD 산돌고딕 Neo 옅은체"/>
              </a:rPr>
              <a:t>| 2025. 01. 11. (</a:t>
            </a:r>
            <a:r>
              <a:rPr lang="ko-KR" altLang="en-US" sz="1400">
                <a:solidFill>
                  <a:srgbClr val="063375"/>
                </a:solidFill>
                <a:latin typeface="+mn-ea"/>
                <a:cs typeface="Pretendard Variable Light" panose="02000003000000020004" pitchFamily="2" charset="-127"/>
                <a:sym typeface="Apple SD 산돌고딕 Neo 옅은체"/>
              </a:rPr>
              <a:t>토</a:t>
            </a:r>
            <a:r>
              <a:rPr lang="en-US" altLang="ko-KR" sz="1400">
                <a:solidFill>
                  <a:srgbClr val="063375"/>
                </a:solidFill>
                <a:latin typeface="+mn-ea"/>
                <a:cs typeface="Pretendard Variable Light" panose="02000003000000020004" pitchFamily="2" charset="-127"/>
                <a:sym typeface="Apple SD 산돌고딕 Neo 옅은체"/>
              </a:rPr>
              <a:t>)</a:t>
            </a:r>
            <a:r>
              <a:rPr lang="ko-KR" altLang="en-US" sz="1400">
                <a:solidFill>
                  <a:srgbClr val="063375"/>
                </a:solidFill>
                <a:latin typeface="+mn-ea"/>
                <a:cs typeface="Pretendard Variable Light" panose="02000003000000020004" pitchFamily="2" charset="-127"/>
                <a:sym typeface="Apple SD 산돌고딕 Neo 옅은체"/>
              </a:rPr>
              <a:t>      </a:t>
            </a:r>
            <a:endParaRPr lang="en-US" altLang="ko-KR" sz="1400">
              <a:solidFill>
                <a:srgbClr val="063375"/>
              </a:solidFill>
              <a:latin typeface="+mn-ea"/>
              <a:cs typeface="Pretendard Variable Light" panose="02000003000000020004" pitchFamily="2" charset="-127"/>
              <a:sym typeface="Apple SD 산돌고딕 Neo 옅은체"/>
            </a:endParaRPr>
          </a:p>
          <a:p>
            <a:pPr defTabSz="410766" latinLnBrk="0" hangingPunct="0">
              <a:defRPr/>
            </a:pPr>
            <a:r>
              <a:rPr lang="ko-KR" altLang="en-US" sz="1400">
                <a:solidFill>
                  <a:srgbClr val="063375"/>
                </a:solidFill>
                <a:latin typeface="+mn-ea"/>
                <a:cs typeface="Pretendard Variable Light" panose="02000003000000020004" pitchFamily="2" charset="-127"/>
                <a:sym typeface="Apple SD 산돌고딕 Neo 옅은체"/>
              </a:rPr>
              <a:t>장소 </a:t>
            </a:r>
            <a:r>
              <a:rPr lang="en-US" altLang="ko-KR" sz="1400">
                <a:solidFill>
                  <a:srgbClr val="063375"/>
                </a:solidFill>
                <a:latin typeface="+mn-ea"/>
                <a:cs typeface="Pretendard Variable Light" panose="02000003000000020004" pitchFamily="2" charset="-127"/>
                <a:sym typeface="Apple SD 산돌고딕 Neo 옅은체"/>
              </a:rPr>
              <a:t>| </a:t>
            </a:r>
            <a:r>
              <a:rPr lang="ko-KR" altLang="en-US" sz="1400">
                <a:solidFill>
                  <a:srgbClr val="063375"/>
                </a:solidFill>
                <a:latin typeface="+mn-ea"/>
                <a:cs typeface="Pretendard Variable Light" panose="02000003000000020004" pitchFamily="2" charset="-127"/>
                <a:sym typeface="Apple SD 산돌고딕 Neo 옅은체"/>
              </a:rPr>
              <a:t>서정대학교 콘서트홀</a:t>
            </a:r>
            <a:endParaRPr lang="en-US" altLang="ko-KR" sz="1400">
              <a:solidFill>
                <a:srgbClr val="063375"/>
              </a:solidFill>
              <a:latin typeface="+mn-ea"/>
              <a:cs typeface="Pretendard Variable Light" panose="02000003000000020004" pitchFamily="2" charset="-127"/>
              <a:sym typeface="Apple SD 산돌고딕 Neo 옅은체"/>
            </a:endParaRPr>
          </a:p>
        </p:txBody>
      </p:sp>
    </p:spTree>
    <p:extLst>
      <p:ext uri="{BB962C8B-B14F-4D97-AF65-F5344CB8AC3E}">
        <p14:creationId xmlns:p14="http://schemas.microsoft.com/office/powerpoint/2010/main" val="3625934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4FC97-5DF4-9063-DEA5-F7AECA5FF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0F2A2EE-A222-CA0D-6319-9499A1353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6577781"/>
            <a:ext cx="9247238" cy="2802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E0E12D-ADEF-383C-5DD8-93F5A5084DFB}"/>
              </a:ext>
            </a:extLst>
          </p:cNvPr>
          <p:cNvSpPr txBox="1"/>
          <p:nvPr/>
        </p:nvSpPr>
        <p:spPr>
          <a:xfrm>
            <a:off x="251719" y="248458"/>
            <a:ext cx="546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rgbClr val="003375"/>
                </a:solidFill>
                <a:latin typeface="+mn-ea"/>
                <a:cs typeface="Pretendard Variable SemiBold"/>
                <a:sym typeface="Apple SD 산돌고딕 Neo 옅은체"/>
              </a:rPr>
              <a:t>1. </a:t>
            </a:r>
            <a:r>
              <a:rPr lang="ko-KR" altLang="en-US" sz="2000" b="1">
                <a:solidFill>
                  <a:srgbClr val="003375"/>
                </a:solidFill>
                <a:latin typeface="+mn-ea"/>
                <a:cs typeface="Pretendard Variable SemiBold"/>
                <a:sym typeface="Apple SD 산돌고딕 Neo 옅은체"/>
              </a:rPr>
              <a:t>한국장학재단 장학금 소개</a:t>
            </a:r>
            <a:endParaRPr lang="ko-Kore-KR" altLang="en-US" sz="2000">
              <a:solidFill>
                <a:srgbClr val="003375"/>
              </a:solidFill>
              <a:latin typeface="+mn-ea"/>
              <a:cs typeface="Pretendard Variable Semi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5EEEC0-F490-F607-41DC-658EB8BA7161}"/>
              </a:ext>
            </a:extLst>
          </p:cNvPr>
          <p:cNvSpPr txBox="1"/>
          <p:nvPr/>
        </p:nvSpPr>
        <p:spPr>
          <a:xfrm>
            <a:off x="277903" y="762001"/>
            <a:ext cx="57732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■ </a:t>
            </a:r>
            <a:r>
              <a:rPr lang="ko-KR" altLang="en-US" sz="2000" b="1" err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푸른등대</a:t>
            </a: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 장학금</a:t>
            </a:r>
            <a:endParaRPr lang="en-US" altLang="ko-KR" sz="2000" b="1">
              <a:solidFill>
                <a:srgbClr val="063375"/>
              </a:solidFill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21B903-E10E-42D1-95BE-1D2C15BD3A7E}"/>
              </a:ext>
            </a:extLst>
          </p:cNvPr>
          <p:cNvSpPr txBox="1"/>
          <p:nvPr/>
        </p:nvSpPr>
        <p:spPr>
          <a:xfrm>
            <a:off x="286869" y="1350835"/>
            <a:ext cx="2123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○ 신청기한</a:t>
            </a:r>
            <a:endParaRPr lang="ko-KR" altLang="en-US" sz="2000" b="1">
              <a:solidFill>
                <a:srgbClr val="063375"/>
              </a:solidFill>
              <a:highlight>
                <a:srgbClr val="FFFF00"/>
              </a:highlight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593281-5B8F-4CE8-9B81-334F34A918F9}"/>
              </a:ext>
            </a:extLst>
          </p:cNvPr>
          <p:cNvSpPr txBox="1"/>
          <p:nvPr/>
        </p:nvSpPr>
        <p:spPr>
          <a:xfrm>
            <a:off x="286868" y="1748110"/>
            <a:ext cx="8696265" cy="751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lnSpc>
                <a:spcPts val="2700"/>
              </a:lnSpc>
              <a:defRPr/>
            </a:pPr>
            <a:r>
              <a:rPr lang="en-US" altLang="ko-KR" sz="1900" b="1" dirty="0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- (1</a:t>
            </a:r>
            <a:r>
              <a:rPr lang="ko-KR" altLang="en-US" sz="1900" b="1" dirty="0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학기</a:t>
            </a:r>
            <a:r>
              <a:rPr lang="en-US" altLang="ko-KR" sz="1900" b="1" dirty="0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) ’24</a:t>
            </a:r>
            <a:r>
              <a:rPr lang="ko-KR" altLang="en-US" sz="1900" b="1" dirty="0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년 </a:t>
            </a:r>
            <a:r>
              <a:rPr lang="en-US" altLang="ko-KR" sz="1900" b="1" dirty="0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12</a:t>
            </a:r>
            <a:r>
              <a:rPr lang="ko-KR" altLang="en-US" sz="1900" b="1" dirty="0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월 </a:t>
            </a:r>
            <a:r>
              <a:rPr lang="en-US" altLang="ko-KR" sz="1900" b="1" dirty="0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27</a:t>
            </a:r>
            <a:r>
              <a:rPr lang="ko-KR" altLang="en-US" sz="1900" b="1" dirty="0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일</a:t>
            </a:r>
            <a:r>
              <a:rPr lang="en-US" altLang="ko-KR" sz="1900" b="1" dirty="0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(</a:t>
            </a:r>
            <a:r>
              <a:rPr lang="ko-KR" altLang="en-US" sz="1900" b="1" dirty="0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금</a:t>
            </a:r>
            <a:r>
              <a:rPr lang="en-US" altLang="ko-KR" sz="1900" b="1" dirty="0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)</a:t>
            </a:r>
            <a:r>
              <a:rPr lang="ko-KR" altLang="en-US" sz="1900" b="1" dirty="0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 </a:t>
            </a:r>
            <a:r>
              <a:rPr lang="en-US" altLang="ko-KR" sz="1900" b="1" dirty="0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9</a:t>
            </a:r>
            <a:r>
              <a:rPr lang="ko-KR" altLang="en-US" sz="1900" b="1" dirty="0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시 </a:t>
            </a:r>
            <a:r>
              <a:rPr lang="en-US" altLang="ko-KR" sz="1900" b="1" dirty="0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~ ’25</a:t>
            </a:r>
            <a:r>
              <a:rPr lang="ko-KR" altLang="en-US" sz="1900" b="1" dirty="0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년 </a:t>
            </a:r>
            <a:r>
              <a:rPr lang="en-US" altLang="ko-KR" sz="1900" b="1" dirty="0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1</a:t>
            </a:r>
            <a:r>
              <a:rPr lang="ko-KR" altLang="en-US" sz="1900" b="1" dirty="0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월 </a:t>
            </a:r>
            <a:r>
              <a:rPr lang="en-US" altLang="ko-KR" sz="1900" b="1" dirty="0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20</a:t>
            </a:r>
            <a:r>
              <a:rPr lang="ko-KR" altLang="en-US" sz="1900" b="1" dirty="0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일</a:t>
            </a:r>
            <a:r>
              <a:rPr lang="en-US" altLang="ko-KR" sz="1900" b="1" dirty="0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(</a:t>
            </a:r>
            <a:r>
              <a:rPr lang="ko-KR" altLang="en-US" sz="1900" b="1" dirty="0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월</a:t>
            </a:r>
            <a:r>
              <a:rPr lang="en-US" altLang="ko-KR" sz="1900" b="1" dirty="0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) 18</a:t>
            </a:r>
            <a:r>
              <a:rPr lang="ko-KR" altLang="en-US" sz="1900" b="1" dirty="0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시 </a:t>
            </a:r>
            <a:r>
              <a:rPr lang="en-US" altLang="ko-KR" sz="1900" b="1" dirty="0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[</a:t>
            </a:r>
            <a:r>
              <a:rPr lang="ko-KR" altLang="en-US" sz="1900" b="1" dirty="0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진행중</a:t>
            </a:r>
            <a:r>
              <a:rPr lang="en-US" altLang="ko-KR" sz="1900" b="1" dirty="0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]</a:t>
            </a:r>
          </a:p>
          <a:p>
            <a:pPr algn="l" defTabSz="410766" latinLnBrk="0" hangingPunct="0">
              <a:lnSpc>
                <a:spcPts val="2700"/>
              </a:lnSpc>
              <a:defRPr/>
            </a:pPr>
            <a:r>
              <a:rPr lang="en-US" altLang="ko-KR" sz="1900" b="1" dirty="0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- (2</a:t>
            </a:r>
            <a:r>
              <a:rPr lang="ko-KR" altLang="en-US" sz="1900" b="1" dirty="0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학기</a:t>
            </a:r>
            <a:r>
              <a:rPr lang="en-US" altLang="ko-KR" sz="1900" b="1" dirty="0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) ’25</a:t>
            </a:r>
            <a:r>
              <a:rPr lang="ko-KR" altLang="en-US" sz="1900" b="1" dirty="0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년 </a:t>
            </a:r>
            <a:r>
              <a:rPr lang="en-US" altLang="ko-KR" sz="1900" b="1" dirty="0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7</a:t>
            </a:r>
            <a:r>
              <a:rPr lang="ko-KR" altLang="en-US" sz="1900" b="1" dirty="0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월</a:t>
            </a:r>
            <a:r>
              <a:rPr lang="en-US" altLang="ko-KR" sz="1900" b="1" dirty="0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 [</a:t>
            </a:r>
            <a:r>
              <a:rPr lang="ko-KR" altLang="en-US" sz="1900" b="1" dirty="0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예정</a:t>
            </a:r>
            <a:r>
              <a:rPr lang="en-US" altLang="ko-KR" sz="1900" b="1" dirty="0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81BD8E-CD54-4236-ADCC-BA8CFB24D90F}"/>
              </a:ext>
            </a:extLst>
          </p:cNvPr>
          <p:cNvSpPr txBox="1"/>
          <p:nvPr/>
        </p:nvSpPr>
        <p:spPr>
          <a:xfrm>
            <a:off x="278615" y="5030132"/>
            <a:ext cx="1962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10766" latinLnBrk="0" hangingPunct="0"/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○ 지원자격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8F4CE9-9312-46AF-A66A-F384362811B2}"/>
              </a:ext>
            </a:extLst>
          </p:cNvPr>
          <p:cNvSpPr txBox="1"/>
          <p:nvPr/>
        </p:nvSpPr>
        <p:spPr>
          <a:xfrm>
            <a:off x="278614" y="5436372"/>
            <a:ext cx="5799455" cy="748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>
              <a:lnSpc>
                <a:spcPts val="2700"/>
              </a:lnSpc>
            </a:pP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대한민국 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국적의 국내 대학교 재학생</a:t>
            </a:r>
            <a:endParaRPr lang="en-US" altLang="ko-KR" b="1">
              <a:solidFill>
                <a:srgbClr val="00327B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defTabSz="410766" hangingPunct="0">
              <a:lnSpc>
                <a:spcPts val="2700"/>
              </a:lnSpc>
            </a:pP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기부처별 지원자격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, 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성적기준 등 세부내용이 상이함</a:t>
            </a:r>
            <a:endParaRPr lang="en-US" altLang="ko-KR" b="1">
              <a:solidFill>
                <a:srgbClr val="00327B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0E8F00-53C5-493D-9CBE-5340A53CB813}"/>
              </a:ext>
            </a:extLst>
          </p:cNvPr>
          <p:cNvSpPr txBox="1"/>
          <p:nvPr/>
        </p:nvSpPr>
        <p:spPr>
          <a:xfrm>
            <a:off x="286868" y="4011586"/>
            <a:ext cx="2843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○ 학기당 지원금액</a:t>
            </a:r>
            <a:endParaRPr lang="ko-KR" altLang="en-US" sz="2000" b="1">
              <a:solidFill>
                <a:srgbClr val="063375"/>
              </a:solidFill>
              <a:highlight>
                <a:srgbClr val="FFFF00"/>
              </a:highlight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D4A8F3-F756-4B88-BE44-16DFF5B26798}"/>
              </a:ext>
            </a:extLst>
          </p:cNvPr>
          <p:cNvSpPr txBox="1"/>
          <p:nvPr/>
        </p:nvSpPr>
        <p:spPr>
          <a:xfrm>
            <a:off x="286870" y="2679972"/>
            <a:ext cx="182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10766" latinLnBrk="0" hangingPunct="0"/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○ 신청방법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FD0B30-839C-477A-B0DC-868BC5D835E7}"/>
              </a:ext>
            </a:extLst>
          </p:cNvPr>
          <p:cNvSpPr txBox="1"/>
          <p:nvPr/>
        </p:nvSpPr>
        <p:spPr>
          <a:xfrm>
            <a:off x="286861" y="3074885"/>
            <a:ext cx="9619139" cy="69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>
              <a:lnSpc>
                <a:spcPts val="2500"/>
              </a:lnSpc>
            </a:pP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 한국장학재단 홈페이지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(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  <a:hlinkClick r:id="rId4"/>
              </a:rPr>
              <a:t>https://www.kosaf.go.kr/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)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 또는 모바일 앱을 통해 </a:t>
            </a:r>
            <a:r>
              <a:rPr lang="ko-KR" altLang="en-US" b="1">
                <a:solidFill>
                  <a:srgbClr val="063375"/>
                </a:solidFill>
                <a:highlight>
                  <a:srgbClr val="FFFF00"/>
                </a:highlight>
                <a:latin typeface="+mn-ea"/>
                <a:cs typeface="Pretendard ExtraBold" panose="02000903000000020004" pitchFamily="50" charset="-127"/>
                <a:sym typeface="Apple SD 산돌고딕 Neo 옅은체"/>
              </a:rPr>
              <a:t>학생 직접 신청</a:t>
            </a:r>
            <a:endParaRPr lang="en-US" altLang="ko-KR" b="1">
              <a:solidFill>
                <a:srgbClr val="063375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defTabSz="410766" hangingPunct="0">
              <a:lnSpc>
                <a:spcPts val="2500"/>
              </a:lnSpc>
            </a:pPr>
            <a:r>
              <a:rPr lang="en-US" altLang="ko-KR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※ </a:t>
            </a:r>
            <a:r>
              <a:rPr lang="ko-KR" altLang="en-US" sz="1600" b="1">
                <a:highlight>
                  <a:srgbClr val="FFFF00"/>
                </a:highlight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대리 신청 불가</a:t>
            </a:r>
            <a:r>
              <a:rPr lang="en-US" altLang="ko-KR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, </a:t>
            </a:r>
            <a:r>
              <a:rPr lang="ko-KR" altLang="en-US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더 자세한 신청방법은 서정대학교 대학 홈페이지 장학 공지사항 참고</a:t>
            </a:r>
            <a:endParaRPr lang="en-US" altLang="ko-KR" sz="1600" b="1"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29D09E-26D7-4877-ABEF-D2707B080D73}"/>
              </a:ext>
            </a:extLst>
          </p:cNvPr>
          <p:cNvSpPr txBox="1"/>
          <p:nvPr/>
        </p:nvSpPr>
        <p:spPr>
          <a:xfrm>
            <a:off x="352232" y="4395305"/>
            <a:ext cx="7348449" cy="402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>
              <a:lnSpc>
                <a:spcPts val="2700"/>
              </a:lnSpc>
            </a:pP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생활비 장학금으로 지원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(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기부처별 지원금액 및 지원학기가 상이함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310897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F2884-9D83-2C19-C851-4CF4D751D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다이어그램 2">
            <a:extLst>
              <a:ext uri="{FF2B5EF4-FFF2-40B4-BE49-F238E27FC236}">
                <a16:creationId xmlns:a16="http://schemas.microsoft.com/office/drawing/2014/main" id="{3237A350-27DD-4059-891B-B6B29FC4F8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3627874"/>
              </p:ext>
            </p:extLst>
          </p:nvPr>
        </p:nvGraphicFramePr>
        <p:xfrm>
          <a:off x="303801" y="735107"/>
          <a:ext cx="9366625" cy="372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253FFFA0-D158-D8AC-400B-361C8893E70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0" y="6577781"/>
            <a:ext cx="9247238" cy="2802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B2AF55-9A3A-6B15-DD91-ABE80CEAD462}"/>
              </a:ext>
            </a:extLst>
          </p:cNvPr>
          <p:cNvSpPr txBox="1"/>
          <p:nvPr/>
        </p:nvSpPr>
        <p:spPr>
          <a:xfrm>
            <a:off x="141652" y="248458"/>
            <a:ext cx="546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rgbClr val="003375"/>
                </a:solidFill>
                <a:latin typeface="+mn-ea"/>
                <a:cs typeface="Pretendard Variable SemiBold"/>
                <a:sym typeface="Apple SD 산돌고딕 Neo 옅은체"/>
              </a:rPr>
              <a:t>1. </a:t>
            </a:r>
            <a:r>
              <a:rPr lang="ko-KR" altLang="en-US" sz="2000" b="1">
                <a:solidFill>
                  <a:srgbClr val="003375"/>
                </a:solidFill>
                <a:latin typeface="+mn-ea"/>
                <a:cs typeface="Pretendard Variable SemiBold"/>
                <a:sym typeface="Apple SD 산돌고딕 Neo 옅은체"/>
              </a:rPr>
              <a:t>한국장학재단 장학금 소개</a:t>
            </a:r>
            <a:endParaRPr lang="ko-Kore-KR" altLang="en-US" sz="2000">
              <a:solidFill>
                <a:srgbClr val="003375"/>
              </a:solidFill>
              <a:latin typeface="+mn-ea"/>
              <a:cs typeface="Pretendard Variable Semi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24AF90-E47F-E4B4-E630-D4AED5D05F1D}"/>
              </a:ext>
            </a:extLst>
          </p:cNvPr>
          <p:cNvSpPr txBox="1"/>
          <p:nvPr/>
        </p:nvSpPr>
        <p:spPr>
          <a:xfrm>
            <a:off x="167836" y="762001"/>
            <a:ext cx="57732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■ 근로장학금 공통사항</a:t>
            </a:r>
            <a:endParaRPr lang="en-US" altLang="ko-KR" sz="2000" b="1">
              <a:solidFill>
                <a:srgbClr val="063375"/>
              </a:solidFill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C9FD22-435B-153F-583C-427C717D68B9}"/>
              </a:ext>
            </a:extLst>
          </p:cNvPr>
          <p:cNvSpPr txBox="1"/>
          <p:nvPr/>
        </p:nvSpPr>
        <p:spPr>
          <a:xfrm>
            <a:off x="176802" y="1335150"/>
            <a:ext cx="20708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○ 신청방법</a:t>
            </a:r>
            <a:endParaRPr lang="ko-KR" altLang="en-US" sz="2000" b="1">
              <a:solidFill>
                <a:srgbClr val="063375"/>
              </a:solidFill>
              <a:highlight>
                <a:srgbClr val="FFFF00"/>
              </a:highlight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88C505-3A2D-450E-BC91-BB8361017A19}"/>
              </a:ext>
            </a:extLst>
          </p:cNvPr>
          <p:cNvSpPr txBox="1"/>
          <p:nvPr/>
        </p:nvSpPr>
        <p:spPr>
          <a:xfrm>
            <a:off x="176802" y="3546012"/>
            <a:ext cx="20708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○ 선발기준</a:t>
            </a:r>
            <a:endParaRPr lang="ko-KR" altLang="en-US" sz="2000" b="1">
              <a:solidFill>
                <a:srgbClr val="063375"/>
              </a:solidFill>
              <a:highlight>
                <a:srgbClr val="FFFF00"/>
              </a:highlight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37C8AF-5BC7-482A-9824-E514D790EC2B}"/>
              </a:ext>
            </a:extLst>
          </p:cNvPr>
          <p:cNvSpPr txBox="1"/>
          <p:nvPr/>
        </p:nvSpPr>
        <p:spPr>
          <a:xfrm>
            <a:off x="176793" y="4038403"/>
            <a:ext cx="9619139" cy="133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>
              <a:lnSpc>
                <a:spcPts val="2500"/>
              </a:lnSpc>
            </a:pP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지원자격을 만족한 자 중 대학별 배정예산을 고려하여 대학자체선발기준을 준용하여 선발</a:t>
            </a:r>
            <a:endParaRPr lang="en-US" altLang="ko-KR" b="1">
              <a:solidFill>
                <a:srgbClr val="00327B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defTabSz="410766" hangingPunct="0">
              <a:lnSpc>
                <a:spcPts val="2500"/>
              </a:lnSpc>
            </a:pPr>
            <a:r>
              <a:rPr lang="en-US" altLang="ko-KR" sz="1600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※ </a:t>
            </a:r>
            <a:r>
              <a:rPr lang="ko-KR" altLang="en-US" sz="1600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매 학기 근로 시행 공문 및 대학 홈페이지 장학 공지사항을 통해 더 상세한 선발기준 안내 예정</a:t>
            </a:r>
            <a:endParaRPr lang="en-US" altLang="ko-KR" sz="1600">
              <a:solidFill>
                <a:srgbClr val="00327B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defTabSz="410766" hangingPunct="0">
              <a:lnSpc>
                <a:spcPts val="2500"/>
              </a:lnSpc>
            </a:pPr>
            <a:r>
              <a:rPr lang="en-US" altLang="ko-KR" sz="1600">
                <a:solidFill>
                  <a:srgbClr val="FF0000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※ </a:t>
            </a:r>
            <a:r>
              <a:rPr lang="ko-KR" altLang="en-US" sz="1600">
                <a:solidFill>
                  <a:srgbClr val="FF0000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대학생 근로장학사업</a:t>
            </a:r>
            <a:r>
              <a:rPr lang="en-US" altLang="ko-KR" sz="1600">
                <a:solidFill>
                  <a:srgbClr val="FF0000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(</a:t>
            </a:r>
            <a:r>
              <a:rPr lang="ko-KR" altLang="en-US" sz="1600">
                <a:solidFill>
                  <a:srgbClr val="FF0000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국가근로장학금</a:t>
            </a:r>
            <a:r>
              <a:rPr lang="en-US" altLang="ko-KR" sz="1600">
                <a:solidFill>
                  <a:srgbClr val="FF0000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, </a:t>
            </a:r>
            <a:r>
              <a:rPr lang="ko-KR" altLang="en-US" sz="1600">
                <a:solidFill>
                  <a:srgbClr val="FF0000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대학생 청소년교육지원장학금</a:t>
            </a:r>
            <a:r>
              <a:rPr lang="en-US" altLang="ko-KR" sz="1600">
                <a:solidFill>
                  <a:srgbClr val="FF0000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, </a:t>
            </a:r>
            <a:r>
              <a:rPr lang="ko-KR" altLang="en-US" sz="1600">
                <a:solidFill>
                  <a:srgbClr val="FF0000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다문화</a:t>
            </a:r>
            <a:r>
              <a:rPr lang="en-US" altLang="ko-KR" sz="1600">
                <a:solidFill>
                  <a:srgbClr val="FF0000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·</a:t>
            </a:r>
            <a:r>
              <a:rPr lang="ko-KR" altLang="en-US" sz="1600">
                <a:solidFill>
                  <a:srgbClr val="FF0000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탈북학생 멘토링장학금</a:t>
            </a:r>
            <a:r>
              <a:rPr lang="en-US" altLang="ko-KR" sz="1600">
                <a:solidFill>
                  <a:srgbClr val="FF0000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) </a:t>
            </a:r>
            <a:r>
              <a:rPr lang="ko-KR" altLang="en-US" sz="1600">
                <a:solidFill>
                  <a:srgbClr val="FF0000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내 중복참여 불가</a:t>
            </a:r>
            <a:endParaRPr lang="en-US" altLang="ko-KR" sz="1600">
              <a:solidFill>
                <a:srgbClr val="FF0000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</p:txBody>
      </p:sp>
    </p:spTree>
    <p:extLst>
      <p:ext uri="{BB962C8B-B14F-4D97-AF65-F5344CB8AC3E}">
        <p14:creationId xmlns:p14="http://schemas.microsoft.com/office/powerpoint/2010/main" val="187075225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F2884-9D83-2C19-C851-4CF4D751D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503AF8E-21FB-1ABF-D3F3-CFB24075926B}"/>
              </a:ext>
            </a:extLst>
          </p:cNvPr>
          <p:cNvSpPr txBox="1"/>
          <p:nvPr/>
        </p:nvSpPr>
        <p:spPr>
          <a:xfrm>
            <a:off x="286869" y="1355902"/>
            <a:ext cx="9077264" cy="143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lnSpc>
                <a:spcPts val="2700"/>
              </a:lnSpc>
              <a:defRPr/>
            </a:pP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1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학기 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- (1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차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)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 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’24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년 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11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월 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21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일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(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목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) 9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시 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~ ’24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년 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12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월 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26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일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(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목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) 18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시 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[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종료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]</a:t>
            </a:r>
          </a:p>
          <a:p>
            <a:pPr defTabSz="410766" hangingPunct="0">
              <a:lnSpc>
                <a:spcPts val="2700"/>
              </a:lnSpc>
              <a:defRPr/>
            </a:pPr>
            <a:r>
              <a:rPr lang="en-US" altLang="ko-KR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        - (2</a:t>
            </a:r>
            <a:r>
              <a:rPr lang="ko-KR" altLang="en-US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차</a:t>
            </a:r>
            <a:r>
              <a:rPr lang="en-US" altLang="ko-KR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)</a:t>
            </a:r>
            <a:r>
              <a:rPr lang="ko-KR" altLang="en-US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 </a:t>
            </a:r>
            <a:r>
              <a:rPr lang="en-US" altLang="ko-KR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’25</a:t>
            </a:r>
            <a:r>
              <a:rPr lang="ko-KR" altLang="en-US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년 </a:t>
            </a:r>
            <a:r>
              <a:rPr lang="en-US" altLang="ko-KR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2</a:t>
            </a:r>
            <a:r>
              <a:rPr lang="ko-KR" altLang="en-US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월</a:t>
            </a:r>
            <a:r>
              <a:rPr lang="en-US" altLang="ko-KR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 ~ ’25</a:t>
            </a:r>
            <a:r>
              <a:rPr lang="ko-KR" altLang="en-US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년 </a:t>
            </a:r>
            <a:r>
              <a:rPr lang="en-US" altLang="ko-KR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3</a:t>
            </a:r>
            <a:r>
              <a:rPr lang="ko-KR" altLang="en-US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월</a:t>
            </a:r>
            <a:r>
              <a:rPr lang="en-US" altLang="ko-KR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 [</a:t>
            </a:r>
            <a:r>
              <a:rPr lang="ko-KR" altLang="en-US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예정</a:t>
            </a:r>
            <a:r>
              <a:rPr lang="en-US" altLang="ko-KR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]</a:t>
            </a:r>
          </a:p>
          <a:p>
            <a:pPr defTabSz="410766" hangingPunct="0">
              <a:lnSpc>
                <a:spcPts val="2700"/>
              </a:lnSpc>
              <a:defRPr/>
            </a:pPr>
            <a:r>
              <a:rPr lang="en-US" altLang="ko-KR" b="1">
                <a:latin typeface="+mn-ea"/>
                <a:cs typeface="Pretendard ExtraBold"/>
                <a:sym typeface="Apple SD 산돌고딕 Neo 옅은체"/>
              </a:rPr>
              <a:t>2</a:t>
            </a:r>
            <a:r>
              <a:rPr lang="ko-KR" altLang="en-US" b="1">
                <a:latin typeface="+mn-ea"/>
                <a:cs typeface="Pretendard ExtraBold"/>
                <a:sym typeface="Apple SD 산돌고딕 Neo 옅은체"/>
              </a:rPr>
              <a:t>학기 </a:t>
            </a:r>
            <a:r>
              <a:rPr lang="en-US" altLang="ko-KR" b="1">
                <a:latin typeface="+mn-ea"/>
                <a:cs typeface="Pretendard ExtraBold"/>
                <a:sym typeface="Apple SD 산돌고딕 Neo 옅은체"/>
              </a:rPr>
              <a:t>- (1</a:t>
            </a:r>
            <a:r>
              <a:rPr lang="ko-KR" altLang="en-US" b="1">
                <a:latin typeface="+mn-ea"/>
                <a:cs typeface="Pretendard ExtraBold"/>
                <a:sym typeface="Apple SD 산돌고딕 Neo 옅은체"/>
              </a:rPr>
              <a:t>차</a:t>
            </a:r>
            <a:r>
              <a:rPr lang="en-US" altLang="ko-KR" b="1">
                <a:latin typeface="+mn-ea"/>
                <a:cs typeface="Pretendard ExtraBold"/>
                <a:sym typeface="Apple SD 산돌고딕 Neo 옅은체"/>
              </a:rPr>
              <a:t>) ’25</a:t>
            </a:r>
            <a:r>
              <a:rPr lang="ko-KR" altLang="en-US" b="1">
                <a:latin typeface="+mn-ea"/>
                <a:cs typeface="Pretendard ExtraBold"/>
                <a:sym typeface="Apple SD 산돌고딕 Neo 옅은체"/>
              </a:rPr>
              <a:t>년 </a:t>
            </a:r>
            <a:r>
              <a:rPr lang="en-US" altLang="ko-KR" b="1">
                <a:latin typeface="+mn-ea"/>
                <a:cs typeface="Pretendard ExtraBold"/>
                <a:sym typeface="Apple SD 산돌고딕 Neo 옅은체"/>
              </a:rPr>
              <a:t>5</a:t>
            </a:r>
            <a:r>
              <a:rPr lang="ko-KR" altLang="en-US" b="1">
                <a:latin typeface="+mn-ea"/>
                <a:cs typeface="Pretendard ExtraBold"/>
                <a:sym typeface="Apple SD 산돌고딕 Neo 옅은체"/>
              </a:rPr>
              <a:t>월 </a:t>
            </a:r>
            <a:r>
              <a:rPr lang="en-US" altLang="ko-KR" b="1">
                <a:latin typeface="+mn-ea"/>
                <a:cs typeface="Pretendard ExtraBold"/>
                <a:sym typeface="Apple SD 산돌고딕 Neo 옅은체"/>
              </a:rPr>
              <a:t>~'25</a:t>
            </a:r>
            <a:r>
              <a:rPr lang="ko-KR" altLang="en-US" b="1">
                <a:latin typeface="+mn-ea"/>
                <a:cs typeface="Pretendard ExtraBold"/>
                <a:sym typeface="Apple SD 산돌고딕 Neo 옅은체"/>
              </a:rPr>
              <a:t>년 </a:t>
            </a:r>
            <a:r>
              <a:rPr lang="en-US" altLang="ko-KR" b="1">
                <a:latin typeface="+mn-ea"/>
                <a:cs typeface="Pretendard ExtraBold"/>
                <a:sym typeface="Apple SD 산돌고딕 Neo 옅은체"/>
              </a:rPr>
              <a:t>6</a:t>
            </a:r>
            <a:r>
              <a:rPr lang="ko-KR" altLang="en-US" b="1">
                <a:latin typeface="+mn-ea"/>
                <a:cs typeface="Pretendard ExtraBold"/>
                <a:sym typeface="Apple SD 산돌고딕 Neo 옅은체"/>
              </a:rPr>
              <a:t>월 </a:t>
            </a:r>
            <a:r>
              <a:rPr lang="en-US" altLang="ko-KR" b="1">
                <a:latin typeface="+mn-ea"/>
                <a:cs typeface="Pretendard ExtraBold"/>
                <a:sym typeface="Apple SD 산돌고딕 Neo 옅은체"/>
              </a:rPr>
              <a:t>[</a:t>
            </a:r>
            <a:r>
              <a:rPr lang="ko-KR" altLang="en-US" b="1">
                <a:latin typeface="+mn-ea"/>
                <a:cs typeface="Pretendard ExtraBold"/>
                <a:sym typeface="Apple SD 산돌고딕 Neo 옅은체"/>
              </a:rPr>
              <a:t>예정</a:t>
            </a:r>
            <a:r>
              <a:rPr lang="en-US" altLang="ko-KR" b="1">
                <a:latin typeface="+mn-ea"/>
                <a:cs typeface="Pretendard ExtraBold"/>
                <a:sym typeface="Apple SD 산돌고딕 Neo 옅은체"/>
              </a:rPr>
              <a:t>] / (2</a:t>
            </a:r>
            <a:r>
              <a:rPr lang="ko-KR" altLang="en-US" b="1">
                <a:latin typeface="+mn-ea"/>
                <a:cs typeface="Pretendard ExtraBold"/>
                <a:sym typeface="Apple SD 산돌고딕 Neo 옅은체"/>
              </a:rPr>
              <a:t>차</a:t>
            </a:r>
            <a:r>
              <a:rPr lang="en-US" altLang="ko-KR" b="1">
                <a:latin typeface="+mn-ea"/>
                <a:cs typeface="Pretendard ExtraBold"/>
                <a:sym typeface="Apple SD 산돌고딕 Neo 옅은체"/>
              </a:rPr>
              <a:t>) '25</a:t>
            </a:r>
            <a:r>
              <a:rPr lang="ko-KR" altLang="en-US" b="1">
                <a:latin typeface="+mn-ea"/>
                <a:cs typeface="Pretendard ExtraBold"/>
                <a:sym typeface="Apple SD 산돌고딕 Neo 옅은체"/>
              </a:rPr>
              <a:t>년 </a:t>
            </a:r>
            <a:r>
              <a:rPr lang="en-US" altLang="ko-KR" b="1">
                <a:latin typeface="+mn-ea"/>
                <a:cs typeface="Pretendard ExtraBold"/>
                <a:sym typeface="Apple SD 산돌고딕 Neo 옅은체"/>
              </a:rPr>
              <a:t>8</a:t>
            </a:r>
            <a:r>
              <a:rPr lang="ko-KR" altLang="en-US" b="1">
                <a:latin typeface="+mn-ea"/>
                <a:cs typeface="Pretendard ExtraBold"/>
                <a:sym typeface="Apple SD 산돌고딕 Neo 옅은체"/>
              </a:rPr>
              <a:t>월 </a:t>
            </a:r>
            <a:r>
              <a:rPr lang="en-US" altLang="ko-KR" b="1">
                <a:latin typeface="+mn-ea"/>
                <a:cs typeface="Pretendard ExtraBold"/>
                <a:sym typeface="Apple SD 산돌고딕 Neo 옅은체"/>
              </a:rPr>
              <a:t>~</a:t>
            </a:r>
            <a:r>
              <a:rPr lang="ko-KR" altLang="en-US" b="1">
                <a:latin typeface="+mn-ea"/>
                <a:cs typeface="Pretendard ExtraBold"/>
                <a:sym typeface="Apple SD 산돌고딕 Neo 옅은체"/>
              </a:rPr>
              <a:t> </a:t>
            </a:r>
            <a:r>
              <a:rPr lang="en-US" altLang="ko-KR" b="1">
                <a:latin typeface="+mn-ea"/>
                <a:cs typeface="Pretendard ExtraBold"/>
                <a:sym typeface="Apple SD 산돌고딕 Neo 옅은체"/>
              </a:rPr>
              <a:t>'25</a:t>
            </a:r>
            <a:r>
              <a:rPr lang="ko-KR" altLang="en-US" b="1">
                <a:latin typeface="+mn-ea"/>
                <a:cs typeface="Pretendard ExtraBold"/>
                <a:sym typeface="Apple SD 산돌고딕 Neo 옅은체"/>
              </a:rPr>
              <a:t>년 </a:t>
            </a:r>
            <a:r>
              <a:rPr lang="en-US" altLang="ko-KR" b="1">
                <a:latin typeface="+mn-ea"/>
                <a:cs typeface="Pretendard ExtraBold"/>
                <a:sym typeface="Apple SD 산돌고딕 Neo 옅은체"/>
              </a:rPr>
              <a:t>9</a:t>
            </a:r>
            <a:r>
              <a:rPr lang="ko-KR" altLang="en-US" b="1">
                <a:latin typeface="+mn-ea"/>
                <a:cs typeface="Pretendard ExtraBold"/>
                <a:sym typeface="Apple SD 산돌고딕 Neo 옅은체"/>
              </a:rPr>
              <a:t>월 </a:t>
            </a:r>
            <a:r>
              <a:rPr lang="en-US" altLang="ko-KR" b="1">
                <a:latin typeface="+mn-ea"/>
                <a:cs typeface="Pretendard ExtraBold"/>
                <a:sym typeface="Apple SD 산돌고딕 Neo 옅은체"/>
              </a:rPr>
              <a:t>[</a:t>
            </a:r>
            <a:r>
              <a:rPr lang="ko-KR" altLang="en-US" b="1">
                <a:latin typeface="+mn-ea"/>
                <a:cs typeface="Pretendard ExtraBold"/>
                <a:sym typeface="Apple SD 산돌고딕 Neo 옅은체"/>
              </a:rPr>
              <a:t>예정</a:t>
            </a:r>
            <a:r>
              <a:rPr lang="en-US" altLang="ko-KR" b="1">
                <a:latin typeface="+mn-ea"/>
                <a:cs typeface="Pretendard ExtraBold"/>
                <a:sym typeface="Apple SD 산돌고딕 Neo 옅은체"/>
              </a:rPr>
              <a:t>]</a:t>
            </a:r>
          </a:p>
          <a:p>
            <a:pPr defTabSz="410766" hangingPunct="0">
              <a:lnSpc>
                <a:spcPts val="2700"/>
              </a:lnSpc>
              <a:defRPr/>
            </a:pPr>
            <a:r>
              <a:rPr lang="en-US" altLang="ko-KR" sz="1600" b="1">
                <a:highlight>
                  <a:srgbClr val="FFFF00"/>
                </a:highlight>
                <a:latin typeface="+mn-ea"/>
                <a:cs typeface="Pretendard ExtraBold"/>
                <a:sym typeface="Apple SD 산돌고딕 Neo 옅은체"/>
              </a:rPr>
              <a:t>※ </a:t>
            </a:r>
            <a:r>
              <a:rPr lang="ko-KR" altLang="en-US" sz="1600" b="1">
                <a:highlight>
                  <a:srgbClr val="FFFF00"/>
                </a:highlight>
                <a:latin typeface="+mn-ea"/>
                <a:cs typeface="Pretendard ExtraBold"/>
                <a:sym typeface="Apple SD 산돌고딕 Neo 옅은체"/>
              </a:rPr>
              <a:t>반드시 신청기한 준수</a:t>
            </a:r>
            <a:r>
              <a:rPr lang="en-US" altLang="ko-KR" sz="1600" b="1">
                <a:highlight>
                  <a:srgbClr val="FFFF00"/>
                </a:highlight>
                <a:latin typeface="+mn-ea"/>
                <a:cs typeface="Pretendard ExtraBold"/>
                <a:sym typeface="Apple SD 산돌고딕 Neo 옅은체"/>
              </a:rPr>
              <a:t>, </a:t>
            </a:r>
            <a:r>
              <a:rPr lang="ko-KR" altLang="en-US" sz="1600" b="1">
                <a:highlight>
                  <a:srgbClr val="FFFF00"/>
                </a:highlight>
                <a:latin typeface="+mn-ea"/>
                <a:cs typeface="Pretendard ExtraBold"/>
                <a:sym typeface="Apple SD 산돌고딕 Neo 옅은체"/>
              </a:rPr>
              <a:t>국가장학금 신청기관과 동일</a:t>
            </a:r>
            <a:endParaRPr lang="ko-KR" altLang="en-US" sz="1600" b="1">
              <a:latin typeface="+mn-ea"/>
              <a:cs typeface="Pretendard ExtraBold"/>
              <a:sym typeface="Apple SD 산돌고딕 Neo 옅은체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53FFFA0-D158-D8AC-400B-361C8893E7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6577781"/>
            <a:ext cx="9247238" cy="2802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B2AF55-9A3A-6B15-DD91-ABE80CEAD462}"/>
              </a:ext>
            </a:extLst>
          </p:cNvPr>
          <p:cNvSpPr txBox="1"/>
          <p:nvPr/>
        </p:nvSpPr>
        <p:spPr>
          <a:xfrm>
            <a:off x="251719" y="62188"/>
            <a:ext cx="546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rgbClr val="003375"/>
                </a:solidFill>
                <a:latin typeface="+mn-ea"/>
                <a:cs typeface="Pretendard Variable SemiBold"/>
                <a:sym typeface="Apple SD 산돌고딕 Neo 옅은체"/>
              </a:rPr>
              <a:t>1. </a:t>
            </a:r>
            <a:r>
              <a:rPr lang="ko-KR" altLang="en-US" sz="2000" b="1">
                <a:solidFill>
                  <a:srgbClr val="003375"/>
                </a:solidFill>
                <a:latin typeface="+mn-ea"/>
                <a:cs typeface="Pretendard Variable SemiBold"/>
                <a:sym typeface="Apple SD 산돌고딕 Neo 옅은체"/>
              </a:rPr>
              <a:t>한국장학재단 장학금 소개</a:t>
            </a:r>
            <a:endParaRPr lang="ko-Kore-KR" altLang="en-US" sz="2000">
              <a:solidFill>
                <a:srgbClr val="003375"/>
              </a:solidFill>
              <a:latin typeface="+mn-ea"/>
              <a:cs typeface="Pretendard Variable Semi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24AF90-E47F-E4B4-E630-D4AED5D05F1D}"/>
              </a:ext>
            </a:extLst>
          </p:cNvPr>
          <p:cNvSpPr txBox="1"/>
          <p:nvPr/>
        </p:nvSpPr>
        <p:spPr>
          <a:xfrm>
            <a:off x="277903" y="533397"/>
            <a:ext cx="57732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■ 국가근로장학금</a:t>
            </a:r>
            <a:endParaRPr lang="en-US" altLang="ko-KR" sz="2000" b="1">
              <a:solidFill>
                <a:srgbClr val="063375"/>
              </a:solidFill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B58A5-C4A5-6962-0A2B-5BC0BF2AE391}"/>
              </a:ext>
            </a:extLst>
          </p:cNvPr>
          <p:cNvSpPr txBox="1"/>
          <p:nvPr/>
        </p:nvSpPr>
        <p:spPr>
          <a:xfrm>
            <a:off x="277903" y="2801822"/>
            <a:ext cx="2601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○ 시간당 지원금액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C9FD22-435B-153F-583C-427C717D68B9}"/>
              </a:ext>
            </a:extLst>
          </p:cNvPr>
          <p:cNvSpPr txBox="1"/>
          <p:nvPr/>
        </p:nvSpPr>
        <p:spPr>
          <a:xfrm>
            <a:off x="286870" y="958627"/>
            <a:ext cx="16853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○ 신청기한</a:t>
            </a:r>
            <a:endParaRPr lang="ko-KR" altLang="en-US" sz="2000" b="1">
              <a:solidFill>
                <a:srgbClr val="063375"/>
              </a:solidFill>
              <a:highlight>
                <a:srgbClr val="FFFF00"/>
              </a:highlight>
              <a:latin typeface="+mn-ea"/>
              <a:cs typeface="Pretendard ExtraBold"/>
              <a:sym typeface="Apple SD 산돌고딕 Neo 옅은체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1CE7BEFA-95D0-F02C-D2CD-8B8779719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472425"/>
              </p:ext>
            </p:extLst>
          </p:nvPr>
        </p:nvGraphicFramePr>
        <p:xfrm>
          <a:off x="377856" y="3239091"/>
          <a:ext cx="4095531" cy="1112520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187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77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ko-KR" altLang="en-US" b="0">
                          <a:solidFill>
                            <a:schemeClr val="tx1"/>
                          </a:solidFill>
                          <a:latin typeface="맑은 고딕"/>
                        </a:rPr>
                        <a:t>장애대학생봉사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ko-KR" altLang="en-US" b="0">
                          <a:solidFill>
                            <a:schemeClr val="tx1"/>
                          </a:solidFill>
                          <a:latin typeface="맑은 고딕"/>
                        </a:rPr>
                        <a:t>교내근로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ko-KR" altLang="en-US" b="0">
                          <a:solidFill>
                            <a:schemeClr val="tx1"/>
                          </a:solidFill>
                          <a:latin typeface="맑은 고딕"/>
                        </a:rPr>
                        <a:t>교외근로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7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n-US" altLang="ko-KR" b="0">
                          <a:solidFill>
                            <a:schemeClr val="tx1"/>
                          </a:solidFill>
                          <a:latin typeface="맑은 고딕"/>
                        </a:rPr>
                        <a:t>10,030</a:t>
                      </a:r>
                      <a:r>
                        <a:rPr lang="ko-KR" altLang="en-US" b="0">
                          <a:solidFill>
                            <a:schemeClr val="tx1"/>
                          </a:solidFill>
                          <a:latin typeface="맑은 고딕"/>
                        </a:rPr>
                        <a:t>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n-US" altLang="ko-KR" b="0">
                          <a:solidFill>
                            <a:schemeClr val="tx1"/>
                          </a:solidFill>
                          <a:latin typeface="맑은 고딕"/>
                        </a:rPr>
                        <a:t>10,030</a:t>
                      </a:r>
                      <a:r>
                        <a:rPr lang="ko-KR" altLang="en-US" b="0">
                          <a:solidFill>
                            <a:schemeClr val="tx1"/>
                          </a:solidFill>
                          <a:latin typeface="맑은 고딕"/>
                        </a:rPr>
                        <a:t>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n-US" altLang="ko-KR" b="0">
                          <a:solidFill>
                            <a:schemeClr val="tx1"/>
                          </a:solidFill>
                          <a:latin typeface="맑은 고딕"/>
                        </a:rPr>
                        <a:t>12,720</a:t>
                      </a:r>
                      <a:r>
                        <a:rPr lang="ko-KR" altLang="en-US" b="0">
                          <a:solidFill>
                            <a:schemeClr val="tx1"/>
                          </a:solidFill>
                          <a:latin typeface="맑은 고딕"/>
                        </a:rPr>
                        <a:t>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B6BADC7-AEBF-BB3E-E161-2B93FAD4C413}"/>
              </a:ext>
            </a:extLst>
          </p:cNvPr>
          <p:cNvSpPr txBox="1"/>
          <p:nvPr/>
        </p:nvSpPr>
        <p:spPr>
          <a:xfrm>
            <a:off x="286870" y="5069875"/>
            <a:ext cx="1999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10766" latinLnBrk="0" hangingPunct="0"/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○ 지원자격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3FDF44-7FE3-151A-352E-E6DDEEE123F5}"/>
              </a:ext>
            </a:extLst>
          </p:cNvPr>
          <p:cNvSpPr txBox="1"/>
          <p:nvPr/>
        </p:nvSpPr>
        <p:spPr>
          <a:xfrm>
            <a:off x="286861" y="5483714"/>
            <a:ext cx="9247239" cy="1024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>
              <a:lnSpc>
                <a:spcPts val="2500"/>
              </a:lnSpc>
            </a:pP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내국인 재학생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(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입학예정자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 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포함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)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으로 당해 학기 재단 국가근로장학금 신청자</a:t>
            </a:r>
            <a:endParaRPr lang="en-US" altLang="ko-KR" b="1">
              <a:solidFill>
                <a:srgbClr val="00327B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defTabSz="410766" hangingPunct="0">
              <a:lnSpc>
                <a:spcPts val="2500"/>
              </a:lnSpc>
            </a:pP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학자금 지원 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9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구간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(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소득분위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)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 이하인 자</a:t>
            </a:r>
            <a:endParaRPr lang="en-US" altLang="ko-KR" b="1">
              <a:solidFill>
                <a:srgbClr val="00327B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defTabSz="410766" hangingPunct="0">
              <a:lnSpc>
                <a:spcPts val="2500"/>
              </a:lnSpc>
            </a:pP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직전학기 백분위 점수 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70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점 이상인 자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 </a:t>
            </a:r>
            <a:r>
              <a:rPr lang="en-US" altLang="ko-KR" sz="1700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※ </a:t>
            </a:r>
            <a:r>
              <a:rPr lang="ko-KR" altLang="en-US" sz="1700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신</a:t>
            </a:r>
            <a:r>
              <a:rPr lang="en-US" altLang="ko-KR" sz="1700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·</a:t>
            </a:r>
            <a:r>
              <a:rPr lang="ko-KR" altLang="en-US" sz="1700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편</a:t>
            </a:r>
            <a:r>
              <a:rPr lang="en-US" altLang="ko-KR" sz="1700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·</a:t>
            </a:r>
            <a:r>
              <a:rPr lang="ko-KR" altLang="en-US" sz="1700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재입학생 첫 학기 성적 무관</a:t>
            </a:r>
            <a:endParaRPr lang="en-US" altLang="ko-KR" sz="1700">
              <a:solidFill>
                <a:srgbClr val="00327B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F0EBB-754E-D044-6F8C-65D4E970D822}"/>
              </a:ext>
            </a:extLst>
          </p:cNvPr>
          <p:cNvSpPr txBox="1"/>
          <p:nvPr/>
        </p:nvSpPr>
        <p:spPr>
          <a:xfrm>
            <a:off x="4508728" y="2788139"/>
            <a:ext cx="273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○ 최대근로가능시간</a:t>
            </a:r>
          </a:p>
        </p:txBody>
      </p:sp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B0DC3FEB-5701-0873-84A8-095E11EA1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522306"/>
              </p:ext>
            </p:extLst>
          </p:nvPr>
        </p:nvGraphicFramePr>
        <p:xfrm>
          <a:off x="4625788" y="3239354"/>
          <a:ext cx="504979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748">
                  <a:extLst>
                    <a:ext uri="{9D8B030D-6E8A-4147-A177-3AD203B41FA5}">
                      <a16:colId xmlns:a16="http://schemas.microsoft.com/office/drawing/2014/main" val="4249756898"/>
                    </a:ext>
                  </a:extLst>
                </a:gridCol>
                <a:gridCol w="1254717">
                  <a:extLst>
                    <a:ext uri="{9D8B030D-6E8A-4147-A177-3AD203B41FA5}">
                      <a16:colId xmlns:a16="http://schemas.microsoft.com/office/drawing/2014/main" val="1842028404"/>
                    </a:ext>
                  </a:extLst>
                </a:gridCol>
                <a:gridCol w="1155276">
                  <a:extLst>
                    <a:ext uri="{9D8B030D-6E8A-4147-A177-3AD203B41FA5}">
                      <a16:colId xmlns:a16="http://schemas.microsoft.com/office/drawing/2014/main" val="3842305839"/>
                    </a:ext>
                  </a:extLst>
                </a:gridCol>
                <a:gridCol w="1428052">
                  <a:extLst>
                    <a:ext uri="{9D8B030D-6E8A-4147-A177-3AD203B41FA5}">
                      <a16:colId xmlns:a16="http://schemas.microsoft.com/office/drawing/2014/main" val="247459116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b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r>
                        <a:rPr lang="ko-KR" altLang="en-US" b="0">
                          <a:solidFill>
                            <a:sysClr val="windowText" lastClr="000000"/>
                          </a:solidFill>
                        </a:rPr>
                        <a:t>일 최대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b="0">
                          <a:solidFill>
                            <a:sysClr val="windowText" lastClr="000000"/>
                          </a:solidFill>
                        </a:rPr>
                        <a:t>주당 최대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b="0">
                          <a:solidFill>
                            <a:sysClr val="windowText" lastClr="000000"/>
                          </a:solidFill>
                        </a:rPr>
                        <a:t>학기당 최대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908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>
                          <a:solidFill>
                            <a:sysClr val="windowText" lastClr="000000"/>
                          </a:solidFill>
                        </a:rPr>
                        <a:t>학기 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>
                          <a:solidFill>
                            <a:sysClr val="windowText" lastClr="000000"/>
                          </a:solidFill>
                        </a:rPr>
                        <a:t>방학 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241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r>
                        <a:rPr lang="ko-KR" altLang="en-US">
                          <a:solidFill>
                            <a:sysClr val="windowText" lastClr="000000"/>
                          </a:solidFill>
                        </a:rPr>
                        <a:t>시간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ysClr val="windowText" lastClr="000000"/>
                          </a:solidFill>
                        </a:rPr>
                        <a:t>20</a:t>
                      </a:r>
                      <a:r>
                        <a:rPr lang="ko-KR" altLang="en-US">
                          <a:solidFill>
                            <a:sysClr val="windowText" lastClr="000000"/>
                          </a:solidFill>
                        </a:rPr>
                        <a:t>시간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ysClr val="windowText" lastClr="000000"/>
                          </a:solidFill>
                        </a:rPr>
                        <a:t>40</a:t>
                      </a:r>
                      <a:r>
                        <a:rPr lang="ko-KR" altLang="en-US">
                          <a:solidFill>
                            <a:sysClr val="windowText" lastClr="000000"/>
                          </a:solidFill>
                        </a:rPr>
                        <a:t>시간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ysClr val="windowText" lastClr="000000"/>
                          </a:solidFill>
                        </a:rPr>
                        <a:t>520</a:t>
                      </a:r>
                      <a:r>
                        <a:rPr lang="ko-KR" altLang="en-US">
                          <a:solidFill>
                            <a:sysClr val="windowText" lastClr="000000"/>
                          </a:solidFill>
                        </a:rPr>
                        <a:t>시간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05119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7A70FCE-6DC2-448B-8824-724604B671B0}"/>
              </a:ext>
            </a:extLst>
          </p:cNvPr>
          <p:cNvSpPr txBox="1"/>
          <p:nvPr/>
        </p:nvSpPr>
        <p:spPr>
          <a:xfrm>
            <a:off x="292725" y="4340372"/>
            <a:ext cx="7282451" cy="695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lnSpc>
                <a:spcPts val="2500"/>
              </a:lnSpc>
              <a:defRPr/>
            </a:pPr>
            <a:r>
              <a:rPr lang="en-US" altLang="ko-KR" sz="15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※ </a:t>
            </a:r>
            <a:r>
              <a:rPr lang="ko-KR" altLang="en-US" sz="15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시간당 지원금액 및 최대근로가능시간은 재단 업무처리기준에 의거 변동 가능</a:t>
            </a:r>
            <a:endParaRPr lang="en-US" altLang="ko-KR" sz="1500" b="1">
              <a:solidFill>
                <a:srgbClr val="FF0000"/>
              </a:solidFill>
              <a:latin typeface="+mn-ea"/>
              <a:cs typeface="Pretendard ExtraBold"/>
              <a:sym typeface="Apple SD 산돌고딕 Neo 옅은체"/>
            </a:endParaRPr>
          </a:p>
          <a:p>
            <a:pPr defTabSz="410766" hangingPunct="0">
              <a:lnSpc>
                <a:spcPts val="2500"/>
              </a:lnSpc>
              <a:defRPr/>
            </a:pPr>
            <a:r>
              <a:rPr lang="en-US" altLang="ko-KR" sz="15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※ </a:t>
            </a:r>
            <a:r>
              <a:rPr lang="ko-KR" altLang="en-US" sz="15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정규시간표</a:t>
            </a:r>
            <a:r>
              <a:rPr lang="en-US" altLang="ko-KR" sz="15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(</a:t>
            </a:r>
            <a:r>
              <a:rPr lang="ko-KR" altLang="en-US" sz="15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보강시간표 등 포함</a:t>
            </a:r>
            <a:r>
              <a:rPr lang="en-US" altLang="ko-KR" sz="15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)</a:t>
            </a:r>
            <a:r>
              <a:rPr lang="ko-KR" altLang="en-US" sz="15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에는</a:t>
            </a:r>
            <a:r>
              <a:rPr lang="en-US" altLang="ko-KR" sz="15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 </a:t>
            </a:r>
            <a:r>
              <a:rPr lang="ko-KR" altLang="en-US" sz="15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근로 진행 불가</a:t>
            </a:r>
            <a:endParaRPr lang="en-US" altLang="ko-KR" sz="1500" b="1">
              <a:solidFill>
                <a:srgbClr val="FF0000"/>
              </a:solidFill>
              <a:latin typeface="+mn-ea"/>
              <a:cs typeface="Pretendard ExtraBold"/>
              <a:sym typeface="Apple SD 산돌고딕 Neo 옅은체"/>
            </a:endParaRPr>
          </a:p>
        </p:txBody>
      </p:sp>
    </p:spTree>
    <p:extLst>
      <p:ext uri="{BB962C8B-B14F-4D97-AF65-F5344CB8AC3E}">
        <p14:creationId xmlns:p14="http://schemas.microsoft.com/office/powerpoint/2010/main" val="164895810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67246-4027-E2F1-B365-C32F018E4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EA9D7BD-215B-C0AC-BB02-3AB25B9A68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6577781"/>
            <a:ext cx="9247238" cy="2802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B702A5-BF9C-336B-F0F8-48C1742E82E0}"/>
              </a:ext>
            </a:extLst>
          </p:cNvPr>
          <p:cNvSpPr txBox="1"/>
          <p:nvPr/>
        </p:nvSpPr>
        <p:spPr>
          <a:xfrm>
            <a:off x="251719" y="146858"/>
            <a:ext cx="546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rgbClr val="003375"/>
                </a:solidFill>
                <a:latin typeface="+mn-ea"/>
                <a:cs typeface="Pretendard Variable SemiBold"/>
                <a:sym typeface="Apple SD 산돌고딕 Neo 옅은체"/>
              </a:rPr>
              <a:t>1. </a:t>
            </a:r>
            <a:r>
              <a:rPr lang="ko-KR" altLang="en-US" sz="2000" b="1">
                <a:solidFill>
                  <a:srgbClr val="003375"/>
                </a:solidFill>
                <a:latin typeface="+mn-ea"/>
                <a:cs typeface="Pretendard Variable SemiBold"/>
                <a:sym typeface="Apple SD 산돌고딕 Neo 옅은체"/>
              </a:rPr>
              <a:t>한국장학재단 장학금 소개</a:t>
            </a:r>
            <a:endParaRPr lang="ko-Kore-KR" altLang="en-US" sz="2000">
              <a:solidFill>
                <a:srgbClr val="003375"/>
              </a:solidFill>
              <a:latin typeface="+mn-ea"/>
              <a:cs typeface="Pretendard Variable Semi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BFF9CD-A668-830A-5286-7F92C808EE20}"/>
              </a:ext>
            </a:extLst>
          </p:cNvPr>
          <p:cNvSpPr txBox="1"/>
          <p:nvPr/>
        </p:nvSpPr>
        <p:spPr>
          <a:xfrm>
            <a:off x="277903" y="660401"/>
            <a:ext cx="57732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■ 대학생 청소년교육지원장학금</a:t>
            </a:r>
            <a:endParaRPr lang="en-US" altLang="ko-KR" sz="2000" b="1">
              <a:solidFill>
                <a:srgbClr val="063375"/>
              </a:solidFill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056CBC-8852-B3B3-3753-77BDBC94A462}"/>
              </a:ext>
            </a:extLst>
          </p:cNvPr>
          <p:cNvSpPr txBox="1"/>
          <p:nvPr/>
        </p:nvSpPr>
        <p:spPr>
          <a:xfrm>
            <a:off x="286869" y="1141413"/>
            <a:ext cx="81578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○ 신청기한</a:t>
            </a:r>
            <a:endParaRPr lang="ko-KR" altLang="en-US" sz="2000" b="1">
              <a:solidFill>
                <a:srgbClr val="063375"/>
              </a:solidFill>
              <a:highlight>
                <a:srgbClr val="FFFF00"/>
              </a:highlight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C9B18B-287F-550A-AD51-769A78B78ADA}"/>
              </a:ext>
            </a:extLst>
          </p:cNvPr>
          <p:cNvSpPr txBox="1"/>
          <p:nvPr/>
        </p:nvSpPr>
        <p:spPr>
          <a:xfrm>
            <a:off x="286869" y="1538688"/>
            <a:ext cx="7575177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- ’25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년 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3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월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 3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일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(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월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) ~ ’26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년 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2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월 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28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일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(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토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) [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상시신청가능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CA3B31-4A9F-8B4E-B171-EB7A82AC695E}"/>
              </a:ext>
            </a:extLst>
          </p:cNvPr>
          <p:cNvSpPr txBox="1"/>
          <p:nvPr/>
        </p:nvSpPr>
        <p:spPr>
          <a:xfrm>
            <a:off x="277902" y="2117921"/>
            <a:ext cx="2733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○ 시간당 지원금액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8C6F54-8C4D-13A9-7A50-14A43873A688}"/>
              </a:ext>
            </a:extLst>
          </p:cNvPr>
          <p:cNvSpPr txBox="1"/>
          <p:nvPr/>
        </p:nvSpPr>
        <p:spPr>
          <a:xfrm>
            <a:off x="285805" y="2538518"/>
            <a:ext cx="205904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en-US" altLang="ko-KR" sz="21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- 12,470</a:t>
            </a:r>
            <a:r>
              <a:rPr lang="ko-KR" altLang="en-US" sz="21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원</a:t>
            </a:r>
            <a:endParaRPr lang="en-US" altLang="ko-KR" sz="2100" b="1">
              <a:solidFill>
                <a:srgbClr val="063375"/>
              </a:solidFill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B719C8-758B-C1FB-4D7B-DF9DCA1263B4}"/>
              </a:ext>
            </a:extLst>
          </p:cNvPr>
          <p:cNvSpPr txBox="1"/>
          <p:nvPr/>
        </p:nvSpPr>
        <p:spPr>
          <a:xfrm>
            <a:off x="3010904" y="2113101"/>
            <a:ext cx="273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○ 최대근로가능시간</a:t>
            </a:r>
          </a:p>
        </p:txBody>
      </p:sp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C4A8E211-DCA6-79B5-5BDB-3B305CD86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556952"/>
              </p:ext>
            </p:extLst>
          </p:nvPr>
        </p:nvGraphicFramePr>
        <p:xfrm>
          <a:off x="3144826" y="2587725"/>
          <a:ext cx="650253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729">
                  <a:extLst>
                    <a:ext uri="{9D8B030D-6E8A-4147-A177-3AD203B41FA5}">
                      <a16:colId xmlns:a16="http://schemas.microsoft.com/office/drawing/2014/main" val="1200509254"/>
                    </a:ext>
                  </a:extLst>
                </a:gridCol>
                <a:gridCol w="1276539">
                  <a:extLst>
                    <a:ext uri="{9D8B030D-6E8A-4147-A177-3AD203B41FA5}">
                      <a16:colId xmlns:a16="http://schemas.microsoft.com/office/drawing/2014/main" val="4249756898"/>
                    </a:ext>
                  </a:extLst>
                </a:gridCol>
                <a:gridCol w="1321806">
                  <a:extLst>
                    <a:ext uri="{9D8B030D-6E8A-4147-A177-3AD203B41FA5}">
                      <a16:colId xmlns:a16="http://schemas.microsoft.com/office/drawing/2014/main" val="1842028404"/>
                    </a:ext>
                  </a:extLst>
                </a:gridCol>
                <a:gridCol w="1285592">
                  <a:extLst>
                    <a:ext uri="{9D8B030D-6E8A-4147-A177-3AD203B41FA5}">
                      <a16:colId xmlns:a16="http://schemas.microsoft.com/office/drawing/2014/main" val="3842305839"/>
                    </a:ext>
                  </a:extLst>
                </a:gridCol>
                <a:gridCol w="1435864">
                  <a:extLst>
                    <a:ext uri="{9D8B030D-6E8A-4147-A177-3AD203B41FA5}">
                      <a16:colId xmlns:a16="http://schemas.microsoft.com/office/drawing/2014/main" val="247459116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b="0">
                          <a:solidFill>
                            <a:sysClr val="windowText" lastClr="000000"/>
                          </a:solidFill>
                        </a:rPr>
                        <a:t>연간 최소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b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r>
                        <a:rPr lang="ko-KR" altLang="en-US" b="0">
                          <a:solidFill>
                            <a:sysClr val="windowText" lastClr="000000"/>
                          </a:solidFill>
                        </a:rPr>
                        <a:t>일 최대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b="0">
                          <a:solidFill>
                            <a:sysClr val="windowText" lastClr="000000"/>
                          </a:solidFill>
                        </a:rPr>
                        <a:t>주당 최대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b="0">
                          <a:solidFill>
                            <a:sysClr val="windowText" lastClr="000000"/>
                          </a:solidFill>
                        </a:rPr>
                        <a:t>학기당 최대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908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>
                          <a:solidFill>
                            <a:sysClr val="windowText" lastClr="000000"/>
                          </a:solidFill>
                        </a:rPr>
                        <a:t>학기 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>
                          <a:solidFill>
                            <a:sysClr val="windowText" lastClr="000000"/>
                          </a:solidFill>
                        </a:rPr>
                        <a:t>방학 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241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ysClr val="windowText" lastClr="000000"/>
                          </a:solidFill>
                        </a:rPr>
                        <a:t>10</a:t>
                      </a:r>
                      <a:r>
                        <a:rPr lang="ko-KR" altLang="en-US">
                          <a:solidFill>
                            <a:sysClr val="windowText" lastClr="000000"/>
                          </a:solidFill>
                        </a:rPr>
                        <a:t>시간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r>
                        <a:rPr lang="ko-KR" altLang="en-US">
                          <a:solidFill>
                            <a:sysClr val="windowText" lastClr="000000"/>
                          </a:solidFill>
                        </a:rPr>
                        <a:t>시간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ysClr val="windowText" lastClr="000000"/>
                          </a:solidFill>
                        </a:rPr>
                        <a:t>20</a:t>
                      </a:r>
                      <a:r>
                        <a:rPr lang="ko-KR" altLang="en-US">
                          <a:solidFill>
                            <a:sysClr val="windowText" lastClr="000000"/>
                          </a:solidFill>
                        </a:rPr>
                        <a:t>시간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ysClr val="windowText" lastClr="000000"/>
                          </a:solidFill>
                        </a:rPr>
                        <a:t>40</a:t>
                      </a:r>
                      <a:r>
                        <a:rPr lang="ko-KR" altLang="en-US">
                          <a:solidFill>
                            <a:sysClr val="windowText" lastClr="000000"/>
                          </a:solidFill>
                        </a:rPr>
                        <a:t>시간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ysClr val="windowText" lastClr="000000"/>
                          </a:solidFill>
                        </a:rPr>
                        <a:t>520</a:t>
                      </a:r>
                      <a:r>
                        <a:rPr lang="ko-KR" altLang="en-US">
                          <a:solidFill>
                            <a:sysClr val="windowText" lastClr="000000"/>
                          </a:solidFill>
                        </a:rPr>
                        <a:t>시간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051192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FAB4DEA4-FCE4-37F9-C3BA-3F94BB6B2623}"/>
              </a:ext>
            </a:extLst>
          </p:cNvPr>
          <p:cNvSpPr txBox="1"/>
          <p:nvPr/>
        </p:nvSpPr>
        <p:spPr>
          <a:xfrm>
            <a:off x="286870" y="4542407"/>
            <a:ext cx="301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10766" latinLnBrk="0" hangingPunct="0"/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○ 지원자격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112908-169B-2192-8E79-CB0592665982}"/>
              </a:ext>
            </a:extLst>
          </p:cNvPr>
          <p:cNvSpPr txBox="1"/>
          <p:nvPr/>
        </p:nvSpPr>
        <p:spPr>
          <a:xfrm>
            <a:off x="286862" y="4982145"/>
            <a:ext cx="9099186" cy="1350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>
              <a:lnSpc>
                <a:spcPts val="2500"/>
              </a:lnSpc>
            </a:pPr>
            <a:r>
              <a:rPr lang="en-US" altLang="ko-KR" sz="19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sz="19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내국인 재학생</a:t>
            </a:r>
            <a:r>
              <a:rPr lang="en-US" altLang="ko-KR" sz="19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(</a:t>
            </a:r>
            <a:r>
              <a:rPr lang="ko-KR" altLang="en-US" sz="19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입학예정자 포함</a:t>
            </a:r>
            <a:r>
              <a:rPr lang="en-US" altLang="ko-KR" sz="19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)</a:t>
            </a:r>
            <a:r>
              <a:rPr lang="ko-KR" altLang="en-US" sz="19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으로 당해 학기 재단 대학생 청소년교육지원</a:t>
            </a:r>
            <a:endParaRPr lang="en-US" altLang="ko-KR" sz="1900" b="1">
              <a:solidFill>
                <a:srgbClr val="00327B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defTabSz="410766" hangingPunct="0">
              <a:lnSpc>
                <a:spcPts val="2500"/>
              </a:lnSpc>
            </a:pPr>
            <a:r>
              <a:rPr lang="ko-KR" altLang="en-US" sz="19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장학금 신청자</a:t>
            </a:r>
            <a:endParaRPr lang="en-US" altLang="ko-KR" sz="1900" b="1">
              <a:solidFill>
                <a:srgbClr val="00327B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defTabSz="410766" hangingPunct="0">
              <a:lnSpc>
                <a:spcPts val="2500"/>
              </a:lnSpc>
            </a:pPr>
            <a:r>
              <a:rPr lang="en-US" altLang="ko-KR" sz="19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sz="19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직전학기 백분위 점수 </a:t>
            </a:r>
            <a:r>
              <a:rPr lang="en-US" altLang="ko-KR" sz="19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70</a:t>
            </a:r>
            <a:r>
              <a:rPr lang="ko-KR" altLang="en-US" sz="19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점 이상인 자</a:t>
            </a:r>
            <a:endParaRPr lang="en-US" altLang="ko-KR" sz="1900" b="1">
              <a:solidFill>
                <a:srgbClr val="00327B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defTabSz="410766" hangingPunct="0">
              <a:lnSpc>
                <a:spcPts val="2500"/>
              </a:lnSpc>
            </a:pPr>
            <a:r>
              <a:rPr lang="en-US" altLang="ko-KR" sz="1700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※ </a:t>
            </a:r>
            <a:r>
              <a:rPr lang="ko-KR" altLang="en-US" sz="1700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신</a:t>
            </a:r>
            <a:r>
              <a:rPr lang="en-US" altLang="ko-KR" sz="1700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·</a:t>
            </a:r>
            <a:r>
              <a:rPr lang="ko-KR" altLang="en-US" sz="1700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편</a:t>
            </a:r>
            <a:r>
              <a:rPr lang="en-US" altLang="ko-KR" sz="1700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·</a:t>
            </a:r>
            <a:r>
              <a:rPr lang="ko-KR" altLang="en-US" sz="1700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재입학생 첫 학기 성적 무관</a:t>
            </a:r>
            <a:endParaRPr lang="en-US" altLang="ko-KR" sz="1700">
              <a:solidFill>
                <a:srgbClr val="00327B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F7F032-BCC3-4BB2-BBB4-BE6ADC6B7BBA}"/>
              </a:ext>
            </a:extLst>
          </p:cNvPr>
          <p:cNvSpPr txBox="1"/>
          <p:nvPr/>
        </p:nvSpPr>
        <p:spPr>
          <a:xfrm>
            <a:off x="294770" y="3722243"/>
            <a:ext cx="7163865" cy="695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lnSpc>
                <a:spcPts val="2500"/>
              </a:lnSpc>
              <a:defRPr/>
            </a:pPr>
            <a:r>
              <a:rPr lang="en-US" altLang="ko-KR" sz="15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※ </a:t>
            </a:r>
            <a:r>
              <a:rPr lang="ko-KR" altLang="en-US" sz="15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시간당 지원금액 및 최대근로가능시간은 재단 업무처리기준에 의거 변동 가능</a:t>
            </a:r>
            <a:endParaRPr lang="en-US" altLang="ko-KR" sz="1500" b="1">
              <a:solidFill>
                <a:srgbClr val="FF0000"/>
              </a:solidFill>
              <a:latin typeface="+mn-ea"/>
              <a:cs typeface="Pretendard ExtraBold"/>
              <a:sym typeface="Apple SD 산돌고딕 Neo 옅은체"/>
            </a:endParaRPr>
          </a:p>
          <a:p>
            <a:pPr defTabSz="410766" hangingPunct="0">
              <a:lnSpc>
                <a:spcPts val="2500"/>
              </a:lnSpc>
              <a:defRPr/>
            </a:pPr>
            <a:r>
              <a:rPr lang="en-US" altLang="ko-KR" sz="15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※ </a:t>
            </a:r>
            <a:r>
              <a:rPr lang="ko-KR" altLang="en-US" sz="15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정규시간표</a:t>
            </a:r>
            <a:r>
              <a:rPr lang="en-US" altLang="ko-KR" sz="15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(</a:t>
            </a:r>
            <a:r>
              <a:rPr lang="ko-KR" altLang="en-US" sz="15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보강시간표 등 포함</a:t>
            </a:r>
            <a:r>
              <a:rPr lang="en-US" altLang="ko-KR" sz="15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)</a:t>
            </a:r>
            <a:r>
              <a:rPr lang="ko-KR" altLang="en-US" sz="15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에는</a:t>
            </a:r>
            <a:r>
              <a:rPr lang="en-US" altLang="ko-KR" sz="15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 </a:t>
            </a:r>
            <a:r>
              <a:rPr lang="ko-KR" altLang="en-US" sz="15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근로 진행 불가</a:t>
            </a:r>
            <a:endParaRPr lang="en-US" altLang="ko-KR" sz="1500" b="1">
              <a:solidFill>
                <a:srgbClr val="FF0000"/>
              </a:solidFill>
              <a:latin typeface="+mn-ea"/>
              <a:cs typeface="Pretendard ExtraBold"/>
              <a:sym typeface="Apple SD 산돌고딕 Neo 옅은체"/>
            </a:endParaRPr>
          </a:p>
        </p:txBody>
      </p:sp>
    </p:spTree>
    <p:extLst>
      <p:ext uri="{BB962C8B-B14F-4D97-AF65-F5344CB8AC3E}">
        <p14:creationId xmlns:p14="http://schemas.microsoft.com/office/powerpoint/2010/main" val="3887042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835EA-AB92-8E94-5980-8ED9C2DD5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7DDB8E1-B0AE-14ED-B8A0-9E143A6D1F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6577781"/>
            <a:ext cx="9247238" cy="2802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7CAC0-D979-1544-D072-729497FD2A73}"/>
              </a:ext>
            </a:extLst>
          </p:cNvPr>
          <p:cNvSpPr txBox="1"/>
          <p:nvPr/>
        </p:nvSpPr>
        <p:spPr>
          <a:xfrm>
            <a:off x="251719" y="248458"/>
            <a:ext cx="546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rgbClr val="003375"/>
                </a:solidFill>
                <a:latin typeface="+mn-ea"/>
                <a:cs typeface="Pretendard Variable SemiBold"/>
                <a:sym typeface="Apple SD 산돌고딕 Neo 옅은체"/>
              </a:rPr>
              <a:t>1. </a:t>
            </a:r>
            <a:r>
              <a:rPr lang="ko-KR" altLang="en-US" sz="2000" b="1">
                <a:solidFill>
                  <a:srgbClr val="003375"/>
                </a:solidFill>
                <a:latin typeface="+mn-ea"/>
                <a:cs typeface="Pretendard Variable SemiBold"/>
                <a:sym typeface="Apple SD 산돌고딕 Neo 옅은체"/>
              </a:rPr>
              <a:t>한국장학재단 장학금 소개</a:t>
            </a:r>
            <a:endParaRPr lang="ko-Kore-KR" altLang="en-US" sz="2000">
              <a:solidFill>
                <a:srgbClr val="003375"/>
              </a:solidFill>
              <a:latin typeface="+mn-ea"/>
              <a:cs typeface="Pretendard Variable Semi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C3178E-CE5B-8FFD-1407-5C724EC30EBB}"/>
              </a:ext>
            </a:extLst>
          </p:cNvPr>
          <p:cNvSpPr txBox="1"/>
          <p:nvPr/>
        </p:nvSpPr>
        <p:spPr>
          <a:xfrm>
            <a:off x="277903" y="762001"/>
            <a:ext cx="57732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■ 다문화</a:t>
            </a:r>
            <a:r>
              <a:rPr lang="en-US" altLang="ko-KR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·</a:t>
            </a:r>
            <a:r>
              <a:rPr lang="ko-KR" altLang="en-US" sz="2000" b="1" err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탈북학생</a:t>
            </a: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 멘토링장학금</a:t>
            </a:r>
            <a:endParaRPr lang="en-US" altLang="ko-KR" sz="2000" b="1">
              <a:solidFill>
                <a:srgbClr val="063375"/>
              </a:solidFill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B23C5A-A77A-C529-5213-2EB7F84940D6}"/>
              </a:ext>
            </a:extLst>
          </p:cNvPr>
          <p:cNvSpPr txBox="1"/>
          <p:nvPr/>
        </p:nvSpPr>
        <p:spPr>
          <a:xfrm>
            <a:off x="286869" y="1379974"/>
            <a:ext cx="81578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○ 신청기한</a:t>
            </a:r>
            <a:endParaRPr lang="ko-KR" altLang="en-US" sz="2000" b="1">
              <a:solidFill>
                <a:srgbClr val="063375"/>
              </a:solidFill>
              <a:highlight>
                <a:srgbClr val="FFFF00"/>
              </a:highlight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1404E8-9003-896E-5DEE-913A4AEE2611}"/>
              </a:ext>
            </a:extLst>
          </p:cNvPr>
          <p:cNvSpPr txBox="1"/>
          <p:nvPr/>
        </p:nvSpPr>
        <p:spPr>
          <a:xfrm>
            <a:off x="286869" y="1777249"/>
            <a:ext cx="7575177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defRPr/>
            </a:pP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- ’25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년 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3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월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 3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일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(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월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) ~ ’26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년 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2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월 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28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일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(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토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) [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상시신청가능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95EE19-1FAA-893B-0090-BF779E56B98C}"/>
              </a:ext>
            </a:extLst>
          </p:cNvPr>
          <p:cNvSpPr txBox="1"/>
          <p:nvPr/>
        </p:nvSpPr>
        <p:spPr>
          <a:xfrm>
            <a:off x="277903" y="2440404"/>
            <a:ext cx="273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○ 시간당 지원금액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8DC9DDAA-3733-8C70-4C1B-E1B628CCD7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514019"/>
              </p:ext>
            </p:extLst>
          </p:nvPr>
        </p:nvGraphicFramePr>
        <p:xfrm>
          <a:off x="377856" y="2963355"/>
          <a:ext cx="2501146" cy="1112520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1193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41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b="0">
                          <a:solidFill>
                            <a:schemeClr val="tx1"/>
                          </a:solidFill>
                          <a:latin typeface="맑은 고딕"/>
                        </a:rPr>
                        <a:t>도시근로 유형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b="0">
                          <a:solidFill>
                            <a:schemeClr val="tx1"/>
                          </a:solidFill>
                          <a:latin typeface="맑은 고딕"/>
                        </a:rPr>
                        <a:t>농어촌 근로 유형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11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>
                          <a:solidFill>
                            <a:schemeClr val="tx1"/>
                          </a:solidFill>
                          <a:latin typeface="맑은 고딕"/>
                        </a:rPr>
                        <a:t>14,000</a:t>
                      </a:r>
                      <a:r>
                        <a:rPr lang="ko-KR" altLang="en-US">
                          <a:solidFill>
                            <a:schemeClr val="tx1"/>
                          </a:solidFill>
                          <a:latin typeface="맑은 고딕"/>
                        </a:rPr>
                        <a:t>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>
                          <a:solidFill>
                            <a:schemeClr val="tx1"/>
                          </a:solidFill>
                          <a:latin typeface="맑은 고딕"/>
                        </a:rPr>
                        <a:t>18,000</a:t>
                      </a:r>
                      <a:r>
                        <a:rPr lang="ko-KR" altLang="en-US">
                          <a:solidFill>
                            <a:schemeClr val="tx1"/>
                          </a:solidFill>
                          <a:latin typeface="맑은 고딕"/>
                        </a:rPr>
                        <a:t>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0A65B0A-18FD-B4A7-35CA-FD1CEBF3DC9B}"/>
              </a:ext>
            </a:extLst>
          </p:cNvPr>
          <p:cNvSpPr txBox="1"/>
          <p:nvPr/>
        </p:nvSpPr>
        <p:spPr>
          <a:xfrm>
            <a:off x="3010904" y="2444637"/>
            <a:ext cx="273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○ 최대근로가능시간</a:t>
            </a:r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C6ACE08A-EEF7-3638-0DEA-A28429112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338671"/>
              </p:ext>
            </p:extLst>
          </p:nvPr>
        </p:nvGraphicFramePr>
        <p:xfrm>
          <a:off x="3144826" y="2955121"/>
          <a:ext cx="650253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729">
                  <a:extLst>
                    <a:ext uri="{9D8B030D-6E8A-4147-A177-3AD203B41FA5}">
                      <a16:colId xmlns:a16="http://schemas.microsoft.com/office/drawing/2014/main" val="1200509254"/>
                    </a:ext>
                  </a:extLst>
                </a:gridCol>
                <a:gridCol w="1276539">
                  <a:extLst>
                    <a:ext uri="{9D8B030D-6E8A-4147-A177-3AD203B41FA5}">
                      <a16:colId xmlns:a16="http://schemas.microsoft.com/office/drawing/2014/main" val="4249756898"/>
                    </a:ext>
                  </a:extLst>
                </a:gridCol>
                <a:gridCol w="1321806">
                  <a:extLst>
                    <a:ext uri="{9D8B030D-6E8A-4147-A177-3AD203B41FA5}">
                      <a16:colId xmlns:a16="http://schemas.microsoft.com/office/drawing/2014/main" val="1842028404"/>
                    </a:ext>
                  </a:extLst>
                </a:gridCol>
                <a:gridCol w="1285592">
                  <a:extLst>
                    <a:ext uri="{9D8B030D-6E8A-4147-A177-3AD203B41FA5}">
                      <a16:colId xmlns:a16="http://schemas.microsoft.com/office/drawing/2014/main" val="3842305839"/>
                    </a:ext>
                  </a:extLst>
                </a:gridCol>
                <a:gridCol w="1435864">
                  <a:extLst>
                    <a:ext uri="{9D8B030D-6E8A-4147-A177-3AD203B41FA5}">
                      <a16:colId xmlns:a16="http://schemas.microsoft.com/office/drawing/2014/main" val="247459116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b="0">
                          <a:solidFill>
                            <a:sysClr val="windowText" lastClr="000000"/>
                          </a:solidFill>
                        </a:rPr>
                        <a:t>연간 최소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b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r>
                        <a:rPr lang="ko-KR" altLang="en-US" b="0">
                          <a:solidFill>
                            <a:sysClr val="windowText" lastClr="000000"/>
                          </a:solidFill>
                        </a:rPr>
                        <a:t>일 최대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b="0">
                          <a:solidFill>
                            <a:sysClr val="windowText" lastClr="000000"/>
                          </a:solidFill>
                        </a:rPr>
                        <a:t>주당 최대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b="0">
                          <a:solidFill>
                            <a:sysClr val="windowText" lastClr="000000"/>
                          </a:solidFill>
                        </a:rPr>
                        <a:t>학기당 최대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908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>
                          <a:solidFill>
                            <a:sysClr val="windowText" lastClr="000000"/>
                          </a:solidFill>
                        </a:rPr>
                        <a:t>학기 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>
                          <a:solidFill>
                            <a:sysClr val="windowText" lastClr="000000"/>
                          </a:solidFill>
                        </a:rPr>
                        <a:t>방학 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241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ysClr val="windowText" lastClr="000000"/>
                          </a:solidFill>
                        </a:rPr>
                        <a:t>10</a:t>
                      </a:r>
                      <a:r>
                        <a:rPr lang="ko-KR" altLang="en-US">
                          <a:solidFill>
                            <a:sysClr val="windowText" lastClr="000000"/>
                          </a:solidFill>
                        </a:rPr>
                        <a:t>시간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r>
                        <a:rPr lang="ko-KR" altLang="en-US">
                          <a:solidFill>
                            <a:sysClr val="windowText" lastClr="000000"/>
                          </a:solidFill>
                        </a:rPr>
                        <a:t>시간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ysClr val="windowText" lastClr="000000"/>
                          </a:solidFill>
                        </a:rPr>
                        <a:t>20</a:t>
                      </a:r>
                      <a:r>
                        <a:rPr lang="ko-KR" altLang="en-US">
                          <a:solidFill>
                            <a:sysClr val="windowText" lastClr="000000"/>
                          </a:solidFill>
                        </a:rPr>
                        <a:t>시간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ysClr val="windowText" lastClr="000000"/>
                          </a:solidFill>
                        </a:rPr>
                        <a:t>40</a:t>
                      </a:r>
                      <a:r>
                        <a:rPr lang="ko-KR" altLang="en-US">
                          <a:solidFill>
                            <a:sysClr val="windowText" lastClr="000000"/>
                          </a:solidFill>
                        </a:rPr>
                        <a:t>시간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ysClr val="windowText" lastClr="000000"/>
                          </a:solidFill>
                        </a:rPr>
                        <a:t>520</a:t>
                      </a:r>
                      <a:r>
                        <a:rPr lang="ko-KR" altLang="en-US">
                          <a:solidFill>
                            <a:sysClr val="windowText" lastClr="000000"/>
                          </a:solidFill>
                        </a:rPr>
                        <a:t>시간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05119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AA57F27-7887-4F36-2C93-7DA88F86664D}"/>
              </a:ext>
            </a:extLst>
          </p:cNvPr>
          <p:cNvSpPr txBox="1"/>
          <p:nvPr/>
        </p:nvSpPr>
        <p:spPr>
          <a:xfrm>
            <a:off x="286870" y="4910458"/>
            <a:ext cx="301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/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○ </a:t>
            </a: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지원자격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80CCEE-4D3B-9BC9-B88D-9343098D0344}"/>
              </a:ext>
            </a:extLst>
          </p:cNvPr>
          <p:cNvSpPr txBox="1"/>
          <p:nvPr/>
        </p:nvSpPr>
        <p:spPr>
          <a:xfrm>
            <a:off x="286861" y="5350196"/>
            <a:ext cx="9466739" cy="706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>
              <a:lnSpc>
                <a:spcPts val="2500"/>
              </a:lnSpc>
            </a:pPr>
            <a:r>
              <a:rPr lang="en-US" altLang="ko-KR" sz="19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sz="19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내국인 재학생</a:t>
            </a:r>
            <a:r>
              <a:rPr lang="en-US" altLang="ko-KR" sz="19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(</a:t>
            </a:r>
            <a:r>
              <a:rPr lang="ko-KR" altLang="en-US" sz="19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입학예정자 포함</a:t>
            </a:r>
            <a:r>
              <a:rPr lang="en-US" altLang="ko-KR" sz="19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)</a:t>
            </a:r>
            <a:r>
              <a:rPr lang="ko-KR" altLang="en-US" sz="19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으로 당해 학기 한국장학재단 다문화</a:t>
            </a:r>
            <a:r>
              <a:rPr lang="en-US" altLang="ko-KR" sz="19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·</a:t>
            </a:r>
            <a:r>
              <a:rPr lang="ko-KR" altLang="en-US" sz="1900" b="1" err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탈북학생</a:t>
            </a:r>
            <a:r>
              <a:rPr lang="ko-KR" altLang="en-US" sz="19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 멘토링장학금 신청자</a:t>
            </a:r>
            <a:endParaRPr lang="en-US" altLang="ko-KR" sz="1900" b="1">
              <a:solidFill>
                <a:srgbClr val="00327B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A602A7-A080-4EE7-ADBA-6EBCE5240020}"/>
              </a:ext>
            </a:extLst>
          </p:cNvPr>
          <p:cNvSpPr txBox="1"/>
          <p:nvPr/>
        </p:nvSpPr>
        <p:spPr>
          <a:xfrm>
            <a:off x="276116" y="4103448"/>
            <a:ext cx="8800152" cy="695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lnSpc>
                <a:spcPts val="2500"/>
              </a:lnSpc>
              <a:defRPr/>
            </a:pPr>
            <a:r>
              <a:rPr lang="en-US" altLang="ko-KR" sz="15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※ </a:t>
            </a:r>
            <a:r>
              <a:rPr lang="ko-KR" altLang="en-US" sz="15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시간당 지원금액 및 최대근로가능시간은 재단 업무처리기준에 의거 변동 가능</a:t>
            </a:r>
            <a:endParaRPr lang="en-US" altLang="ko-KR" sz="1500" b="1">
              <a:solidFill>
                <a:srgbClr val="FF0000"/>
              </a:solidFill>
              <a:latin typeface="+mn-ea"/>
              <a:cs typeface="Pretendard ExtraBold"/>
              <a:sym typeface="Apple SD 산돌고딕 Neo 옅은체"/>
            </a:endParaRPr>
          </a:p>
          <a:p>
            <a:pPr defTabSz="410766" hangingPunct="0">
              <a:lnSpc>
                <a:spcPts val="2500"/>
              </a:lnSpc>
              <a:defRPr/>
            </a:pPr>
            <a:r>
              <a:rPr lang="en-US" altLang="ko-KR" sz="15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※ </a:t>
            </a:r>
            <a:r>
              <a:rPr lang="ko-KR" altLang="en-US" sz="15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정규시간표</a:t>
            </a:r>
            <a:r>
              <a:rPr lang="en-US" altLang="ko-KR" sz="15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(</a:t>
            </a:r>
            <a:r>
              <a:rPr lang="ko-KR" altLang="en-US" sz="15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보강시간표 등 포함</a:t>
            </a:r>
            <a:r>
              <a:rPr lang="en-US" altLang="ko-KR" sz="15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)</a:t>
            </a:r>
            <a:r>
              <a:rPr lang="ko-KR" altLang="en-US" sz="15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에는</a:t>
            </a:r>
            <a:r>
              <a:rPr lang="en-US" altLang="ko-KR" sz="15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 </a:t>
            </a:r>
            <a:r>
              <a:rPr lang="ko-KR" altLang="en-US" sz="15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근로 진행 불가</a:t>
            </a:r>
            <a:endParaRPr lang="en-US" altLang="ko-KR" sz="1500" b="1">
              <a:solidFill>
                <a:srgbClr val="FF0000"/>
              </a:solidFill>
              <a:latin typeface="+mn-ea"/>
              <a:cs typeface="Pretendard ExtraBold"/>
              <a:sym typeface="Apple SD 산돌고딕 Neo 옅은체"/>
            </a:endParaRPr>
          </a:p>
        </p:txBody>
      </p:sp>
    </p:spTree>
    <p:extLst>
      <p:ext uri="{BB962C8B-B14F-4D97-AF65-F5344CB8AC3E}">
        <p14:creationId xmlns:p14="http://schemas.microsoft.com/office/powerpoint/2010/main" val="38585458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88E01-6B4C-D353-208B-72C5262EA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B4AC887-5CF9-1247-EE51-17F250EFB6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6577781"/>
            <a:ext cx="9247238" cy="2802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16342C-939F-5C26-2F98-6C68700138E3}"/>
              </a:ext>
            </a:extLst>
          </p:cNvPr>
          <p:cNvSpPr txBox="1"/>
          <p:nvPr/>
        </p:nvSpPr>
        <p:spPr>
          <a:xfrm>
            <a:off x="251719" y="248458"/>
            <a:ext cx="546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rgbClr val="003375"/>
                </a:solidFill>
                <a:latin typeface="+mn-ea"/>
                <a:cs typeface="Pretendard Variable SemiBold"/>
                <a:sym typeface="Apple SD 산돌고딕 Neo 옅은체"/>
              </a:rPr>
              <a:t>2. </a:t>
            </a:r>
            <a:r>
              <a:rPr lang="ko-KR" altLang="en-US" sz="2000" b="1">
                <a:solidFill>
                  <a:srgbClr val="003375"/>
                </a:solidFill>
                <a:latin typeface="+mn-ea"/>
                <a:cs typeface="Pretendard Variable SemiBold"/>
                <a:sym typeface="Apple SD 산돌고딕 Neo 옅은체"/>
              </a:rPr>
              <a:t>한국장학재단 학자금대출 소개</a:t>
            </a:r>
            <a:endParaRPr lang="ko-Kore-KR" altLang="en-US" sz="2000">
              <a:solidFill>
                <a:srgbClr val="003375"/>
              </a:solidFill>
              <a:latin typeface="+mn-ea"/>
              <a:cs typeface="Pretendard Variable Semi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C9B9EB-178F-0278-D46E-BEE39E031A99}"/>
              </a:ext>
            </a:extLst>
          </p:cNvPr>
          <p:cNvSpPr txBox="1"/>
          <p:nvPr/>
        </p:nvSpPr>
        <p:spPr>
          <a:xfrm>
            <a:off x="277904" y="2246210"/>
            <a:ext cx="3092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■ 취업 후 학자금대출</a:t>
            </a:r>
            <a:endParaRPr lang="en-US" altLang="ko-KR" sz="2000" b="1">
              <a:solidFill>
                <a:srgbClr val="063375"/>
              </a:solidFill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3D7D84-0F9A-6DBB-F161-467E67B02ACF}"/>
              </a:ext>
            </a:extLst>
          </p:cNvPr>
          <p:cNvSpPr txBox="1"/>
          <p:nvPr/>
        </p:nvSpPr>
        <p:spPr>
          <a:xfrm>
            <a:off x="277903" y="3535163"/>
            <a:ext cx="3092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■ 일반 상환 학자금대출</a:t>
            </a:r>
            <a:endParaRPr lang="en-US" altLang="ko-KR" sz="2000" b="1">
              <a:solidFill>
                <a:srgbClr val="063375"/>
              </a:solidFill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37F3AF-3E17-5F07-94AB-AC3343B9CEDD}"/>
              </a:ext>
            </a:extLst>
          </p:cNvPr>
          <p:cNvSpPr txBox="1"/>
          <p:nvPr/>
        </p:nvSpPr>
        <p:spPr>
          <a:xfrm>
            <a:off x="277903" y="4868920"/>
            <a:ext cx="38368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■ 농촌출신대학생 학자금융자</a:t>
            </a:r>
            <a:endParaRPr lang="en-US" altLang="ko-KR" sz="2000" b="1">
              <a:solidFill>
                <a:srgbClr val="063375"/>
              </a:solidFill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8C9BF2-D4EA-4262-944D-CBC6A82DCA33}"/>
              </a:ext>
            </a:extLst>
          </p:cNvPr>
          <p:cNvSpPr txBox="1"/>
          <p:nvPr/>
        </p:nvSpPr>
        <p:spPr>
          <a:xfrm>
            <a:off x="277902" y="716437"/>
            <a:ext cx="26087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■ 학자금 대출 구분</a:t>
            </a:r>
            <a:endParaRPr lang="en-US" altLang="ko-KR" sz="2000" b="1">
              <a:solidFill>
                <a:srgbClr val="063375"/>
              </a:solidFill>
              <a:latin typeface="+mn-ea"/>
              <a:cs typeface="Pretendard ExtraBold"/>
              <a:sym typeface="Apple SD 산돌고딕 Neo 옅은체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C21DE6B8-3919-4EC4-B77D-4C7B62222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74926"/>
              </p:ext>
            </p:extLst>
          </p:nvPr>
        </p:nvGraphicFramePr>
        <p:xfrm>
          <a:off x="394449" y="1157328"/>
          <a:ext cx="6553199" cy="914400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3126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69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600" b="0">
                          <a:solidFill>
                            <a:schemeClr val="tx1"/>
                          </a:solidFill>
                          <a:latin typeface="맑은 고딕"/>
                        </a:rPr>
                        <a:t>등록금대출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600" b="0">
                          <a:solidFill>
                            <a:schemeClr val="tx1"/>
                          </a:solidFill>
                          <a:latin typeface="맑은 고딕"/>
                        </a:rPr>
                        <a:t>생활비대출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02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600">
                          <a:solidFill>
                            <a:schemeClr val="tx1"/>
                          </a:solidFill>
                          <a:latin typeface="맑은 고딕"/>
                        </a:rPr>
                        <a:t>학기당 등록금 전액</a:t>
                      </a:r>
                      <a:endParaRPr lang="en-US" altLang="ko-KR" sz="1600">
                        <a:solidFill>
                          <a:schemeClr val="tx1"/>
                        </a:solidFill>
                        <a:latin typeface="맑은 고딕"/>
                      </a:endParaRPr>
                    </a:p>
                    <a:p>
                      <a:pPr algn="ctr">
                        <a:defRPr/>
                      </a:pPr>
                      <a:r>
                        <a:rPr lang="en-US" altLang="ko-KR" sz="1600">
                          <a:solidFill>
                            <a:schemeClr val="tx1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600">
                          <a:solidFill>
                            <a:schemeClr val="tx1"/>
                          </a:solidFill>
                          <a:latin typeface="맑은 고딕"/>
                        </a:rPr>
                        <a:t>입학금</a:t>
                      </a:r>
                      <a:r>
                        <a:rPr lang="en-US" altLang="ko-KR" sz="1600">
                          <a:solidFill>
                            <a:schemeClr val="tx1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600">
                          <a:solidFill>
                            <a:schemeClr val="tx1"/>
                          </a:solidFill>
                          <a:latin typeface="맑은 고딕"/>
                        </a:rPr>
                        <a:t>수업료 등</a:t>
                      </a:r>
                      <a:r>
                        <a:rPr lang="en-US" altLang="ko-KR" sz="1600">
                          <a:solidFill>
                            <a:schemeClr val="tx1"/>
                          </a:solidFill>
                          <a:latin typeface="맑은 고딕"/>
                        </a:rPr>
                        <a:t>)</a:t>
                      </a:r>
                      <a:endParaRPr lang="ko-KR" altLang="en-US" sz="160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ko-KR" altLang="en-US" sz="1600">
                          <a:solidFill>
                            <a:schemeClr val="tx1"/>
                          </a:solidFill>
                          <a:latin typeface="맑은 고딕"/>
                        </a:rPr>
                        <a:t>학기당 최대 </a:t>
                      </a:r>
                      <a:r>
                        <a:rPr lang="en-US" altLang="ko-KR" sz="1600">
                          <a:solidFill>
                            <a:schemeClr val="tx1"/>
                          </a:solidFill>
                          <a:latin typeface="맑은 고딕"/>
                        </a:rPr>
                        <a:t>200</a:t>
                      </a:r>
                      <a:r>
                        <a:rPr lang="ko-KR" altLang="en-US" sz="1600">
                          <a:solidFill>
                            <a:schemeClr val="tx1"/>
                          </a:solidFill>
                          <a:latin typeface="맑은 고딕"/>
                        </a:rPr>
                        <a:t>만원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0381143-680E-4D0F-8CCB-E7BF741EA8A6}"/>
              </a:ext>
            </a:extLst>
          </p:cNvPr>
          <p:cNvSpPr txBox="1"/>
          <p:nvPr/>
        </p:nvSpPr>
        <p:spPr>
          <a:xfrm>
            <a:off x="286861" y="3961652"/>
            <a:ext cx="9466739" cy="706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>
              <a:lnSpc>
                <a:spcPts val="2500"/>
              </a:lnSpc>
            </a:pP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대출 신청일 현재 만 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55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세 이하 학부생에게 학자금 대출을 지원하고 대출기간 동안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(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거치기간 및 상환기간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)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 원리금을 분할하여 상환하는 제도</a:t>
            </a:r>
            <a:endParaRPr lang="en-US" altLang="ko-KR" b="1">
              <a:solidFill>
                <a:srgbClr val="00327B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E3EC6-41D4-4040-A1D6-F11968652D13}"/>
              </a:ext>
            </a:extLst>
          </p:cNvPr>
          <p:cNvSpPr txBox="1"/>
          <p:nvPr/>
        </p:nvSpPr>
        <p:spPr>
          <a:xfrm>
            <a:off x="290567" y="2656734"/>
            <a:ext cx="9466739" cy="706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>
              <a:lnSpc>
                <a:spcPts val="2500"/>
              </a:lnSpc>
            </a:pP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학자금 지원 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9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구간 이하* 학부생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(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만 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35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세 이하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)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에게 학자금 대출을 지원하고 취업 등 소득이 발생한 시점부터 소득수준에 따라 원리금을 상환하는 제도</a:t>
            </a:r>
            <a:endParaRPr lang="en-US" altLang="ko-KR" b="1">
              <a:solidFill>
                <a:srgbClr val="00327B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48CFE1-E4E3-47DB-91FD-4C59136B665D}"/>
              </a:ext>
            </a:extLst>
          </p:cNvPr>
          <p:cNvSpPr txBox="1"/>
          <p:nvPr/>
        </p:nvSpPr>
        <p:spPr>
          <a:xfrm>
            <a:off x="296147" y="5276073"/>
            <a:ext cx="9466739" cy="102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>
              <a:lnSpc>
                <a:spcPts val="2500"/>
              </a:lnSpc>
            </a:pP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농어촌 지역에 주민등록 주소를 두고 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6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개월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(180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일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) 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이상 거주하거나 농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·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어업에 종사하고 있는 학부모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(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보호자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)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의 자녀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(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대학생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) 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또는 농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·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어업에 종사하고 있는 대학생 본인에게 무이자로 대출해주고 거치기간과 상환기간을 선택하여 상환하는 제도</a:t>
            </a:r>
            <a:endParaRPr lang="en-US" altLang="ko-KR" b="1">
              <a:solidFill>
                <a:srgbClr val="00327B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</p:txBody>
      </p:sp>
    </p:spTree>
    <p:extLst>
      <p:ext uri="{BB962C8B-B14F-4D97-AF65-F5344CB8AC3E}">
        <p14:creationId xmlns:p14="http://schemas.microsoft.com/office/powerpoint/2010/main" val="201635936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74E0E-3439-2E97-4E11-5144CEE90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4D58D8B-3D39-4C96-A4E3-F6DBDE7D4D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6577781"/>
            <a:ext cx="9247238" cy="2802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DDBA3B-09B9-AAC4-ABD2-62BB1647CEEA}"/>
              </a:ext>
            </a:extLst>
          </p:cNvPr>
          <p:cNvSpPr txBox="1"/>
          <p:nvPr/>
        </p:nvSpPr>
        <p:spPr>
          <a:xfrm>
            <a:off x="251719" y="197656"/>
            <a:ext cx="546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rgbClr val="003375"/>
                </a:solidFill>
                <a:latin typeface="+mn-ea"/>
                <a:cs typeface="Pretendard Variable SemiBold"/>
                <a:sym typeface="Apple SD 산돌고딕 Neo 옅은체"/>
              </a:rPr>
              <a:t>3. </a:t>
            </a:r>
            <a:r>
              <a:rPr lang="ko-KR" altLang="en-US" sz="2000" b="1">
                <a:solidFill>
                  <a:srgbClr val="003375"/>
                </a:solidFill>
                <a:latin typeface="+mn-ea"/>
                <a:cs typeface="Pretendard Variable SemiBold"/>
                <a:sym typeface="Apple SD 산돌고딕 Neo 옅은체"/>
              </a:rPr>
              <a:t>기타 교외장학금 소개</a:t>
            </a:r>
            <a:endParaRPr lang="ko-Kore-KR" altLang="en-US" sz="2000">
              <a:solidFill>
                <a:srgbClr val="003375"/>
              </a:solidFill>
              <a:latin typeface="+mn-ea"/>
              <a:cs typeface="Pretendard Variable Semi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681C95-BB56-FECC-1CDE-F6213D10A455}"/>
              </a:ext>
            </a:extLst>
          </p:cNvPr>
          <p:cNvSpPr txBox="1"/>
          <p:nvPr/>
        </p:nvSpPr>
        <p:spPr>
          <a:xfrm>
            <a:off x="277903" y="707758"/>
            <a:ext cx="57732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■ 보훈</a:t>
            </a:r>
            <a:r>
              <a:rPr lang="en-US" altLang="ko-KR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/</a:t>
            </a: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탈북자</a:t>
            </a:r>
            <a:r>
              <a:rPr lang="en-US" altLang="ko-KR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/</a:t>
            </a: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제대군인 장학금</a:t>
            </a:r>
            <a:endParaRPr lang="en-US" altLang="ko-KR" sz="2000" b="1">
              <a:solidFill>
                <a:srgbClr val="063375"/>
              </a:solidFill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30E67F-3C5E-88FA-17C4-F95C6F265CE4}"/>
              </a:ext>
            </a:extLst>
          </p:cNvPr>
          <p:cNvSpPr txBox="1"/>
          <p:nvPr/>
        </p:nvSpPr>
        <p:spPr>
          <a:xfrm>
            <a:off x="277902" y="4161460"/>
            <a:ext cx="57732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■ 교외 정부</a:t>
            </a:r>
            <a:r>
              <a:rPr lang="en-US" altLang="ko-KR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/</a:t>
            </a: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지자체</a:t>
            </a:r>
            <a:r>
              <a:rPr lang="en-US" altLang="ko-KR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/</a:t>
            </a: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사설 장학금</a:t>
            </a:r>
            <a:endParaRPr lang="en-US" altLang="ko-KR" sz="2000" b="1">
              <a:solidFill>
                <a:srgbClr val="063375"/>
              </a:solidFill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C26726-2770-4EBD-8496-6F138FDD47F4}"/>
              </a:ext>
            </a:extLst>
          </p:cNvPr>
          <p:cNvSpPr txBox="1"/>
          <p:nvPr/>
        </p:nvSpPr>
        <p:spPr>
          <a:xfrm>
            <a:off x="303795" y="5070297"/>
            <a:ext cx="9247239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>
              <a:lnSpc>
                <a:spcPts val="2500"/>
              </a:lnSpc>
            </a:pPr>
            <a:r>
              <a:rPr lang="en-US" altLang="ko-KR" sz="19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sz="19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정부</a:t>
            </a:r>
            <a:r>
              <a:rPr lang="en-US" altLang="ko-KR" sz="19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/</a:t>
            </a:r>
            <a:r>
              <a:rPr lang="ko-KR" altLang="en-US" sz="19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지자체</a:t>
            </a:r>
            <a:r>
              <a:rPr lang="en-US" altLang="ko-KR" sz="19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 </a:t>
            </a:r>
            <a:r>
              <a:rPr lang="ko-KR" altLang="en-US" sz="19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또는 각종 외부 기관</a:t>
            </a:r>
            <a:r>
              <a:rPr lang="en-US" altLang="ko-KR" sz="19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/</a:t>
            </a:r>
            <a:r>
              <a:rPr lang="ko-KR" altLang="en-US" sz="19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단체 등에서 주관하는 교외장학금 </a:t>
            </a:r>
            <a:endParaRPr lang="en-US" altLang="ko-KR" sz="1900" b="1">
              <a:solidFill>
                <a:srgbClr val="00327B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10216-791A-42AE-BE76-02DCAAF6CE73}"/>
              </a:ext>
            </a:extLst>
          </p:cNvPr>
          <p:cNvSpPr txBox="1"/>
          <p:nvPr/>
        </p:nvSpPr>
        <p:spPr>
          <a:xfrm>
            <a:off x="353109" y="1627175"/>
            <a:ext cx="9247239" cy="709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>
              <a:lnSpc>
                <a:spcPts val="2500"/>
              </a:lnSpc>
            </a:pPr>
            <a:r>
              <a:rPr lang="en-US" altLang="ko-KR" sz="19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sz="19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서류 제출이 확인된 교육지원대상자에게 국가보훈처</a:t>
            </a:r>
            <a:r>
              <a:rPr lang="en-US" altLang="ko-KR" sz="19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, </a:t>
            </a:r>
            <a:r>
              <a:rPr lang="ko-KR" altLang="en-US" sz="19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통일부에서 통보하는 장학금 지급기준을 준용하여 지원하는 장학금</a:t>
            </a:r>
            <a:endParaRPr lang="en-US" altLang="ko-KR" sz="1900" b="1">
              <a:solidFill>
                <a:srgbClr val="00327B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04A023-D3D6-4352-8589-F0F51BBFB3F7}"/>
              </a:ext>
            </a:extLst>
          </p:cNvPr>
          <p:cNvSpPr txBox="1"/>
          <p:nvPr/>
        </p:nvSpPr>
        <p:spPr>
          <a:xfrm>
            <a:off x="277903" y="2448869"/>
            <a:ext cx="273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○ 학기당 지원금액</a:t>
            </a: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5F4C5A0A-DED3-4C39-8EC9-006B5F818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951051"/>
              </p:ext>
            </p:extLst>
          </p:nvPr>
        </p:nvGraphicFramePr>
        <p:xfrm>
          <a:off x="377855" y="2946419"/>
          <a:ext cx="4490478" cy="1048190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2477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94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b="0">
                          <a:solidFill>
                            <a:schemeClr val="tx1"/>
                          </a:solidFill>
                          <a:latin typeface="맑은 고딕"/>
                        </a:rPr>
                        <a:t>보훈</a:t>
                      </a:r>
                      <a:r>
                        <a:rPr lang="en-US" altLang="ko-KR" b="0">
                          <a:solidFill>
                            <a:schemeClr val="tx1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b="0">
                          <a:solidFill>
                            <a:schemeClr val="tx1"/>
                          </a:solidFill>
                          <a:latin typeface="맑은 고딕"/>
                        </a:rPr>
                        <a:t>손</a:t>
                      </a:r>
                      <a:r>
                        <a:rPr lang="en-US" altLang="ko-KR" b="0">
                          <a:solidFill>
                            <a:schemeClr val="tx1"/>
                          </a:solidFill>
                          <a:latin typeface="맑은 고딕"/>
                        </a:rPr>
                        <a:t>)</a:t>
                      </a:r>
                      <a:r>
                        <a:rPr lang="ko-KR" altLang="en-US" b="0">
                          <a:solidFill>
                            <a:schemeClr val="tx1"/>
                          </a:solidFill>
                          <a:latin typeface="맑은 고딕"/>
                        </a:rPr>
                        <a:t>자녀</a:t>
                      </a:r>
                      <a:r>
                        <a:rPr lang="en-US" altLang="ko-KR" b="0">
                          <a:solidFill>
                            <a:schemeClr val="tx1"/>
                          </a:solidFill>
                          <a:latin typeface="맑은 고딕"/>
                        </a:rPr>
                        <a:t>/</a:t>
                      </a:r>
                      <a:r>
                        <a:rPr lang="ko-KR" altLang="en-US" b="0">
                          <a:solidFill>
                            <a:schemeClr val="tx1"/>
                          </a:solidFill>
                          <a:latin typeface="맑은 고딕"/>
                        </a:rPr>
                        <a:t>본인 및 탈북대학생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ko-KR" altLang="en-US" b="0">
                          <a:solidFill>
                            <a:schemeClr val="tx1"/>
                          </a:solidFill>
                          <a:latin typeface="맑은 고딕"/>
                        </a:rPr>
                        <a:t>제대군인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11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>
                          <a:solidFill>
                            <a:schemeClr val="tx1"/>
                          </a:solidFill>
                          <a:latin typeface="맑은 고딕"/>
                        </a:rPr>
                        <a:t>등록금 </a:t>
                      </a:r>
                      <a:r>
                        <a:rPr lang="en-US" altLang="ko-KR">
                          <a:solidFill>
                            <a:schemeClr val="tx1"/>
                          </a:solidFill>
                          <a:latin typeface="맑은 고딕"/>
                        </a:rPr>
                        <a:t>100%</a:t>
                      </a:r>
                      <a:endParaRPr lang="ko-KR" altLang="en-US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>
                          <a:solidFill>
                            <a:schemeClr val="tx1"/>
                          </a:solidFill>
                          <a:latin typeface="맑은 고딕"/>
                        </a:rPr>
                        <a:t>등록금 </a:t>
                      </a:r>
                      <a:r>
                        <a:rPr lang="en-US" altLang="ko-KR">
                          <a:solidFill>
                            <a:schemeClr val="tx1"/>
                          </a:solidFill>
                          <a:latin typeface="맑은 고딕"/>
                        </a:rPr>
                        <a:t>50%</a:t>
                      </a:r>
                      <a:endParaRPr lang="ko-KR" altLang="en-US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53DA0A5-E50A-4B18-A4A7-E25F0C92FF7E}"/>
              </a:ext>
            </a:extLst>
          </p:cNvPr>
          <p:cNvSpPr txBox="1"/>
          <p:nvPr/>
        </p:nvSpPr>
        <p:spPr>
          <a:xfrm>
            <a:off x="292727" y="1226657"/>
            <a:ext cx="301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/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○ </a:t>
            </a: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지원자격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E7CB2B-DE9A-4B4F-8FE3-604DB63D1EA8}"/>
              </a:ext>
            </a:extLst>
          </p:cNvPr>
          <p:cNvSpPr txBox="1"/>
          <p:nvPr/>
        </p:nvSpPr>
        <p:spPr>
          <a:xfrm>
            <a:off x="292727" y="4664336"/>
            <a:ext cx="301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/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○ </a:t>
            </a: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지원자격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47A70E-05F7-486D-B5A8-581ABDFDDED9}"/>
              </a:ext>
            </a:extLst>
          </p:cNvPr>
          <p:cNvSpPr txBox="1"/>
          <p:nvPr/>
        </p:nvSpPr>
        <p:spPr>
          <a:xfrm>
            <a:off x="269707" y="5557131"/>
            <a:ext cx="273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○ 지원금액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AE7F5C-5401-4B49-B1BD-0CD8AFCEB07B}"/>
              </a:ext>
            </a:extLst>
          </p:cNvPr>
          <p:cNvSpPr txBox="1"/>
          <p:nvPr/>
        </p:nvSpPr>
        <p:spPr>
          <a:xfrm>
            <a:off x="303980" y="5986461"/>
            <a:ext cx="6096820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>
              <a:lnSpc>
                <a:spcPts val="2500"/>
              </a:lnSpc>
            </a:pPr>
            <a:r>
              <a:rPr lang="en-US" altLang="ko-KR" sz="19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sz="20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기관별 지원자격</a:t>
            </a:r>
            <a:r>
              <a:rPr lang="en-US" altLang="ko-KR" sz="20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, </a:t>
            </a:r>
            <a:r>
              <a:rPr lang="ko-KR" altLang="en-US" sz="20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성적기준 등 세부내용이 상이함</a:t>
            </a:r>
            <a:endParaRPr lang="en-US" altLang="ko-KR" sz="1900" b="1">
              <a:solidFill>
                <a:srgbClr val="00327B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</p:txBody>
      </p:sp>
    </p:spTree>
    <p:extLst>
      <p:ext uri="{BB962C8B-B14F-4D97-AF65-F5344CB8AC3E}">
        <p14:creationId xmlns:p14="http://schemas.microsoft.com/office/powerpoint/2010/main" val="334811757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AB47E-0611-26E6-82EC-489444F6D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C60F86D-C4D0-8417-DA34-CD8754CA3F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6577781"/>
            <a:ext cx="9247238" cy="2802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21F2F2-8723-450F-5851-FB673FB789DF}"/>
              </a:ext>
            </a:extLst>
          </p:cNvPr>
          <p:cNvSpPr txBox="1"/>
          <p:nvPr/>
        </p:nvSpPr>
        <p:spPr>
          <a:xfrm>
            <a:off x="251719" y="248458"/>
            <a:ext cx="546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rgbClr val="003375"/>
                </a:solidFill>
                <a:latin typeface="+mn-ea"/>
                <a:cs typeface="Pretendard Variable SemiBold"/>
                <a:sym typeface="Apple SD 산돌고딕 Neo 옅은체"/>
              </a:rPr>
              <a:t>4. </a:t>
            </a:r>
            <a:r>
              <a:rPr lang="ko-KR" altLang="en-US" sz="2000" b="1">
                <a:solidFill>
                  <a:srgbClr val="003375"/>
                </a:solidFill>
                <a:latin typeface="+mn-ea"/>
                <a:cs typeface="Pretendard Variable SemiBold"/>
                <a:sym typeface="Apple SD 산돌고딕 Neo 옅은체"/>
              </a:rPr>
              <a:t>서정대학교 교내장학금 소개</a:t>
            </a:r>
            <a:endParaRPr lang="ko-Kore-KR" altLang="en-US" sz="2000">
              <a:solidFill>
                <a:srgbClr val="003375"/>
              </a:solidFill>
              <a:latin typeface="+mn-ea"/>
              <a:cs typeface="Pretendard Variable Semi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118C86-48A8-D00D-82EC-F93E55F7AEEA}"/>
              </a:ext>
            </a:extLst>
          </p:cNvPr>
          <p:cNvSpPr txBox="1"/>
          <p:nvPr/>
        </p:nvSpPr>
        <p:spPr>
          <a:xfrm>
            <a:off x="277903" y="943069"/>
            <a:ext cx="41311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■ 성인학습자 지원 장학금</a:t>
            </a:r>
            <a:endParaRPr lang="en-US" altLang="ko-KR" sz="2000" b="1">
              <a:solidFill>
                <a:srgbClr val="063375"/>
              </a:solidFill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571E79-253C-4293-C0B6-8C125B14A6F0}"/>
              </a:ext>
            </a:extLst>
          </p:cNvPr>
          <p:cNvSpPr txBox="1"/>
          <p:nvPr/>
        </p:nvSpPr>
        <p:spPr>
          <a:xfrm>
            <a:off x="323082" y="1439236"/>
            <a:ext cx="9247238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>
              <a:lnSpc>
                <a:spcPts val="2500"/>
              </a:lnSpc>
            </a:pP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본교 성인학습자 과정으로 입학 및 재학 중인 자에게 지급</a:t>
            </a:r>
            <a:endParaRPr lang="en-US" altLang="ko-KR" sz="1900" b="1"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DF2762-963E-B517-B06E-CE441C989F1D}"/>
              </a:ext>
            </a:extLst>
          </p:cNvPr>
          <p:cNvSpPr txBox="1"/>
          <p:nvPr/>
        </p:nvSpPr>
        <p:spPr>
          <a:xfrm>
            <a:off x="277903" y="2147171"/>
            <a:ext cx="41311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■ 산업체위탁 장학금</a:t>
            </a:r>
            <a:endParaRPr lang="en-US" altLang="ko-KR" sz="2000" b="1">
              <a:solidFill>
                <a:srgbClr val="063375"/>
              </a:solidFill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309282-306C-42D6-31D8-72A69C489F07}"/>
              </a:ext>
            </a:extLst>
          </p:cNvPr>
          <p:cNvSpPr txBox="1"/>
          <p:nvPr/>
        </p:nvSpPr>
        <p:spPr>
          <a:xfrm>
            <a:off x="323082" y="2643338"/>
            <a:ext cx="9247238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>
              <a:lnSpc>
                <a:spcPts val="2500"/>
              </a:lnSpc>
            </a:pP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대학에서 설치 운영하는 산업체 위탁과정에 입학 및 재학 중인 자에게 지급</a:t>
            </a:r>
            <a:endParaRPr lang="en-US" altLang="ko-KR" sz="1900" b="1">
              <a:solidFill>
                <a:srgbClr val="063375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DB9E54-88F0-D94C-2D1B-39EFAE27E2B2}"/>
              </a:ext>
            </a:extLst>
          </p:cNvPr>
          <p:cNvSpPr txBox="1"/>
          <p:nvPr/>
        </p:nvSpPr>
        <p:spPr>
          <a:xfrm>
            <a:off x="277903" y="3395798"/>
            <a:ext cx="41311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■ 전공심화 장학금</a:t>
            </a:r>
            <a:endParaRPr lang="en-US" altLang="ko-KR" sz="2000" b="1">
              <a:solidFill>
                <a:srgbClr val="063375"/>
              </a:solidFill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8E2299-0270-7BB2-AB12-28C2D77B9E35}"/>
              </a:ext>
            </a:extLst>
          </p:cNvPr>
          <p:cNvSpPr txBox="1"/>
          <p:nvPr/>
        </p:nvSpPr>
        <p:spPr>
          <a:xfrm>
            <a:off x="323082" y="3891965"/>
            <a:ext cx="9247238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>
              <a:lnSpc>
                <a:spcPts val="2500"/>
              </a:lnSpc>
            </a:pP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대학에서 설치 운영하는 전공심화과정에 입학 및 재학 중인 자에게 지급</a:t>
            </a:r>
            <a:endParaRPr lang="en-US" altLang="ko-KR" sz="1900" b="1">
              <a:solidFill>
                <a:srgbClr val="063375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8DC8D1-BBF3-86C2-83DE-385F1B4693AD}"/>
              </a:ext>
            </a:extLst>
          </p:cNvPr>
          <p:cNvSpPr txBox="1"/>
          <p:nvPr/>
        </p:nvSpPr>
        <p:spPr>
          <a:xfrm>
            <a:off x="284202" y="4645915"/>
            <a:ext cx="41311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■ </a:t>
            </a:r>
            <a:r>
              <a:rPr lang="ko-KR" altLang="en-US" sz="2000" b="1" err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전문기술석사과정</a:t>
            </a: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 장학금</a:t>
            </a:r>
            <a:endParaRPr lang="en-US" altLang="ko-KR" sz="2000" b="1">
              <a:solidFill>
                <a:srgbClr val="063375"/>
              </a:solidFill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7055EF-7B6B-50C7-565D-240A2769D8CB}"/>
              </a:ext>
            </a:extLst>
          </p:cNvPr>
          <p:cNvSpPr txBox="1"/>
          <p:nvPr/>
        </p:nvSpPr>
        <p:spPr>
          <a:xfrm>
            <a:off x="329381" y="5142082"/>
            <a:ext cx="9247238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>
              <a:lnSpc>
                <a:spcPts val="2500"/>
              </a:lnSpc>
            </a:pP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대학에서 설치 운영하는 </a:t>
            </a:r>
            <a:r>
              <a:rPr lang="ko-KR" altLang="en-US" sz="1900" b="1" err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전문기술석사과정에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 입학 및 재학 중인 자에게 지급</a:t>
            </a:r>
            <a:endParaRPr lang="ko-KR" altLang="en-US" sz="1900" b="1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6598994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D0302-D3C4-2FE3-C4A8-8AE0D4E83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F5B7909-9F5B-F52E-6455-3E100ACF8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6577781"/>
            <a:ext cx="9247238" cy="2802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99163E-E087-2A25-B278-7C5ECC9B6DDC}"/>
              </a:ext>
            </a:extLst>
          </p:cNvPr>
          <p:cNvSpPr txBox="1"/>
          <p:nvPr/>
        </p:nvSpPr>
        <p:spPr>
          <a:xfrm>
            <a:off x="251719" y="248458"/>
            <a:ext cx="546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rgbClr val="003375"/>
                </a:solidFill>
                <a:latin typeface="+mn-ea"/>
                <a:cs typeface="Pretendard Variable SemiBold"/>
                <a:sym typeface="Apple SD 산돌고딕 Neo 옅은체"/>
              </a:rPr>
              <a:t>4. </a:t>
            </a:r>
            <a:r>
              <a:rPr lang="ko-KR" altLang="en-US" sz="2000" b="1">
                <a:solidFill>
                  <a:srgbClr val="003375"/>
                </a:solidFill>
                <a:latin typeface="+mn-ea"/>
                <a:cs typeface="Pretendard Variable SemiBold"/>
                <a:sym typeface="Apple SD 산돌고딕 Neo 옅은체"/>
              </a:rPr>
              <a:t>서정대학교 교내장학금 소개</a:t>
            </a:r>
            <a:endParaRPr lang="ko-Kore-KR" altLang="en-US" sz="2000">
              <a:solidFill>
                <a:srgbClr val="003375"/>
              </a:solidFill>
              <a:latin typeface="+mn-ea"/>
              <a:cs typeface="Pretendard Variable Semi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6F18E3-2CB6-F93A-A6F7-C1C5DF056650}"/>
              </a:ext>
            </a:extLst>
          </p:cNvPr>
          <p:cNvSpPr txBox="1"/>
          <p:nvPr/>
        </p:nvSpPr>
        <p:spPr>
          <a:xfrm>
            <a:off x="277903" y="952126"/>
            <a:ext cx="57732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■ 성적 장학금</a:t>
            </a:r>
            <a:endParaRPr lang="en-US" altLang="ko-KR" sz="2000" b="1">
              <a:solidFill>
                <a:srgbClr val="063375"/>
              </a:solidFill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95BFE1-643C-7B57-007B-E14A0A41A038}"/>
              </a:ext>
            </a:extLst>
          </p:cNvPr>
          <p:cNvSpPr txBox="1"/>
          <p:nvPr/>
        </p:nvSpPr>
        <p:spPr>
          <a:xfrm>
            <a:off x="332509" y="1336562"/>
            <a:ext cx="9247238" cy="91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latinLnBrk="1">
              <a:lnSpc>
                <a:spcPct val="150000"/>
              </a:lnSpc>
              <a:buFontTx/>
              <a:buNone/>
            </a:pP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성적장학금 규정 및 지급기준에 부합하는 자 중 학과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·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학년별 학생 수를 고려하여</a:t>
            </a:r>
            <a:endParaRPr lang="en-US" altLang="ko-KR" sz="1900" b="1">
              <a:solidFill>
                <a:srgbClr val="063375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marL="0" indent="0" latinLnBrk="1">
              <a:lnSpc>
                <a:spcPct val="150000"/>
              </a:lnSpc>
              <a:buFontTx/>
              <a:buNone/>
            </a:pP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장학 수혜 대상 인원을 배정 후 석차 순으로 선발하여 지급</a:t>
            </a:r>
            <a:endParaRPr lang="en-US" altLang="ko-KR" sz="19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B1063E-81CA-89AC-7540-6DD7441BB5CF}"/>
              </a:ext>
            </a:extLst>
          </p:cNvPr>
          <p:cNvSpPr txBox="1"/>
          <p:nvPr/>
        </p:nvSpPr>
        <p:spPr>
          <a:xfrm>
            <a:off x="277903" y="2617948"/>
            <a:ext cx="41311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■ 교비근로 장학금</a:t>
            </a:r>
            <a:endParaRPr lang="en-US" altLang="ko-KR" sz="2000" b="1">
              <a:solidFill>
                <a:srgbClr val="063375"/>
              </a:solidFill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0FE89E-F0F0-381B-1593-C98C7CCE5499}"/>
              </a:ext>
            </a:extLst>
          </p:cNvPr>
          <p:cNvSpPr txBox="1"/>
          <p:nvPr/>
        </p:nvSpPr>
        <p:spPr>
          <a:xfrm>
            <a:off x="323082" y="3059797"/>
            <a:ext cx="9247238" cy="91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재학생 중 근로를 희망하는 자로서 학부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(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과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)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장 및 지도교수 추천에 의하여</a:t>
            </a:r>
            <a:endParaRPr lang="en-US" altLang="ko-KR" sz="1900" b="1">
              <a:solidFill>
                <a:srgbClr val="063375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latinLnBrk="1">
              <a:lnSpc>
                <a:spcPct val="150000"/>
              </a:lnSpc>
            </a:pP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주관부서에서 선발된 후 교내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,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외에서 근로를 제공한 자에게 장학금을 지급</a:t>
            </a:r>
            <a:endParaRPr lang="en-US" altLang="ko-KR" sz="1900" b="1">
              <a:solidFill>
                <a:srgbClr val="063375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862B72-39CC-05CA-5F04-69EE8AF9C0E9}"/>
              </a:ext>
            </a:extLst>
          </p:cNvPr>
          <p:cNvSpPr txBox="1"/>
          <p:nvPr/>
        </p:nvSpPr>
        <p:spPr>
          <a:xfrm>
            <a:off x="277903" y="4418828"/>
            <a:ext cx="41311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■ 총학생회</a:t>
            </a:r>
            <a:r>
              <a:rPr lang="en-US" altLang="ko-KR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/</a:t>
            </a: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신문방송국 장학금</a:t>
            </a:r>
            <a:endParaRPr lang="en-US" altLang="ko-KR" sz="2000" b="1">
              <a:solidFill>
                <a:srgbClr val="063375"/>
              </a:solidFill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CB4F5A-C9EC-1EF4-4090-110CB2E616F5}"/>
              </a:ext>
            </a:extLst>
          </p:cNvPr>
          <p:cNvSpPr txBox="1"/>
          <p:nvPr/>
        </p:nvSpPr>
        <p:spPr>
          <a:xfrm>
            <a:off x="323082" y="4960260"/>
            <a:ext cx="9582918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>
              <a:lnSpc>
                <a:spcPts val="2500"/>
              </a:lnSpc>
            </a:pP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총학생회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/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신문방송국 학생간부로서 학교발전에 기여한 공로가 인정되는 자에게 지급</a:t>
            </a:r>
            <a:endParaRPr lang="en-US" altLang="ko-KR" sz="1900" b="1">
              <a:solidFill>
                <a:srgbClr val="063375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</p:txBody>
      </p:sp>
    </p:spTree>
    <p:extLst>
      <p:ext uri="{BB962C8B-B14F-4D97-AF65-F5344CB8AC3E}">
        <p14:creationId xmlns:p14="http://schemas.microsoft.com/office/powerpoint/2010/main" val="168869830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7FD40-4681-B09D-C121-13C68C15C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3AC3E7A-6380-EC49-4C06-AF7BCC393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6577781"/>
            <a:ext cx="9247238" cy="2802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43E2C4-7F7A-C41A-09FA-F42535E9C836}"/>
              </a:ext>
            </a:extLst>
          </p:cNvPr>
          <p:cNvSpPr txBox="1"/>
          <p:nvPr/>
        </p:nvSpPr>
        <p:spPr>
          <a:xfrm>
            <a:off x="251719" y="248458"/>
            <a:ext cx="546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rgbClr val="003375"/>
                </a:solidFill>
                <a:latin typeface="+mn-ea"/>
                <a:cs typeface="Pretendard Variable SemiBold"/>
                <a:sym typeface="Apple SD 산돌고딕 Neo 옅은체"/>
              </a:rPr>
              <a:t>4. </a:t>
            </a:r>
            <a:r>
              <a:rPr lang="ko-KR" altLang="en-US" sz="2000" b="1">
                <a:solidFill>
                  <a:srgbClr val="003375"/>
                </a:solidFill>
                <a:latin typeface="+mn-ea"/>
                <a:cs typeface="Pretendard Variable SemiBold"/>
                <a:sym typeface="Apple SD 산돌고딕 Neo 옅은체"/>
              </a:rPr>
              <a:t>서정대학교 교내장학금 소개</a:t>
            </a:r>
            <a:endParaRPr lang="ko-Kore-KR" altLang="en-US" sz="2000">
              <a:solidFill>
                <a:srgbClr val="003375"/>
              </a:solidFill>
              <a:latin typeface="+mn-ea"/>
              <a:cs typeface="Pretendard Variable Semi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36A4B7-FC5F-E66E-A863-6DE8EE9EB91B}"/>
              </a:ext>
            </a:extLst>
          </p:cNvPr>
          <p:cNvSpPr txBox="1"/>
          <p:nvPr/>
        </p:nvSpPr>
        <p:spPr>
          <a:xfrm>
            <a:off x="277903" y="943069"/>
            <a:ext cx="41311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■ 다문화</a:t>
            </a:r>
            <a:r>
              <a:rPr lang="en-US" altLang="ko-KR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·</a:t>
            </a: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장애학생 장학금</a:t>
            </a:r>
            <a:endParaRPr lang="en-US" altLang="ko-KR" sz="2000" b="1">
              <a:solidFill>
                <a:srgbClr val="063375"/>
              </a:solidFill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ABEBB-1F5E-E0E7-7280-FFAEDA2F12DA}"/>
              </a:ext>
            </a:extLst>
          </p:cNvPr>
          <p:cNvSpPr txBox="1"/>
          <p:nvPr/>
        </p:nvSpPr>
        <p:spPr>
          <a:xfrm>
            <a:off x="323081" y="1439236"/>
            <a:ext cx="9582919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>
              <a:lnSpc>
                <a:spcPts val="2500"/>
              </a:lnSpc>
            </a:pP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다문화 가정의 학생 및 국가에서 인정하는 장애인 본인으로서 재학 중인 자에게 지급</a:t>
            </a:r>
            <a:endParaRPr lang="ko-KR" altLang="en-US" sz="19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45CE13-12A3-7C4D-F558-83D89AA6794B}"/>
              </a:ext>
            </a:extLst>
          </p:cNvPr>
          <p:cNvSpPr txBox="1"/>
          <p:nvPr/>
        </p:nvSpPr>
        <p:spPr>
          <a:xfrm>
            <a:off x="277903" y="2147171"/>
            <a:ext cx="41311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■ 교직원 및 교직원자녀 장학금</a:t>
            </a:r>
            <a:endParaRPr lang="en-US" altLang="ko-KR" sz="2000" b="1">
              <a:solidFill>
                <a:srgbClr val="063375"/>
              </a:solidFill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C5D95-65A9-BF3A-016A-7EB407E968C1}"/>
              </a:ext>
            </a:extLst>
          </p:cNvPr>
          <p:cNvSpPr txBox="1"/>
          <p:nvPr/>
        </p:nvSpPr>
        <p:spPr>
          <a:xfrm>
            <a:off x="323082" y="2643338"/>
            <a:ext cx="9247238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>
              <a:lnSpc>
                <a:spcPts val="2500"/>
              </a:lnSpc>
            </a:pP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본 대학에 재직 중인 교직원 및 자녀로서 재학 중인 자에게 지급</a:t>
            </a:r>
            <a:endParaRPr lang="en-US" altLang="ko-KR" sz="1900" b="1">
              <a:solidFill>
                <a:srgbClr val="063375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716E3C-88D3-B3E3-4DFB-CA852449A4AE}"/>
              </a:ext>
            </a:extLst>
          </p:cNvPr>
          <p:cNvSpPr txBox="1"/>
          <p:nvPr/>
        </p:nvSpPr>
        <p:spPr>
          <a:xfrm>
            <a:off x="277903" y="3359586"/>
            <a:ext cx="41311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■ 면학 및 복지 장학금</a:t>
            </a:r>
            <a:endParaRPr lang="en-US" altLang="ko-KR" sz="2000" b="1">
              <a:solidFill>
                <a:srgbClr val="063375"/>
              </a:solidFill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FCCFBD-3716-787D-48E5-9EFDB31FF1B4}"/>
              </a:ext>
            </a:extLst>
          </p:cNvPr>
          <p:cNvSpPr txBox="1"/>
          <p:nvPr/>
        </p:nvSpPr>
        <p:spPr>
          <a:xfrm>
            <a:off x="323082" y="3855753"/>
            <a:ext cx="9582918" cy="91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경제사정 곤란자나 학교의 위상 및 명예를 선양하는 등 학업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, 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대학생활에 열의가</a:t>
            </a:r>
            <a:endParaRPr lang="en-US" altLang="ko-KR" sz="1900" b="1">
              <a:solidFill>
                <a:srgbClr val="063375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latinLnBrk="1">
              <a:lnSpc>
                <a:spcPct val="150000"/>
              </a:lnSpc>
            </a:pP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인정되어 학과에서 추천된 자에게 지급</a:t>
            </a:r>
            <a:endParaRPr lang="en-US" altLang="ko-KR" sz="1900" b="1">
              <a:solidFill>
                <a:srgbClr val="063375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CF347D-6EBD-BC98-FAA7-363144227724}"/>
              </a:ext>
            </a:extLst>
          </p:cNvPr>
          <p:cNvSpPr txBox="1"/>
          <p:nvPr/>
        </p:nvSpPr>
        <p:spPr>
          <a:xfrm>
            <a:off x="284202" y="5116692"/>
            <a:ext cx="41311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■ 국제학생 장학금</a:t>
            </a:r>
            <a:endParaRPr lang="en-US" altLang="ko-KR" sz="2000" b="1">
              <a:solidFill>
                <a:srgbClr val="063375"/>
              </a:solidFill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F49DCA-FECB-11AA-1F50-8B64C03619D3}"/>
              </a:ext>
            </a:extLst>
          </p:cNvPr>
          <p:cNvSpPr txBox="1"/>
          <p:nvPr/>
        </p:nvSpPr>
        <p:spPr>
          <a:xfrm>
            <a:off x="329381" y="5612859"/>
            <a:ext cx="9247238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>
              <a:lnSpc>
                <a:spcPts val="2500"/>
              </a:lnSpc>
            </a:pP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유학생 본인으로서 본교에 입학 및 재학 중인 자에게 지급</a:t>
            </a:r>
            <a:endParaRPr lang="ko-KR" altLang="en-US" sz="1900" b="1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9090860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680" y="1807020"/>
            <a:ext cx="7083459" cy="3803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latinLnBrk="0" hangingPunct="0">
              <a:lnSpc>
                <a:spcPct val="250000"/>
              </a:lnSpc>
              <a:defRPr/>
            </a:pPr>
            <a:r>
              <a:rPr lang="en-US" altLang="ko-KR" sz="2000" b="1">
                <a:solidFill>
                  <a:srgbClr val="063375"/>
                </a:solidFill>
                <a:latin typeface="+mj-ea"/>
                <a:ea typeface="+mj-ea"/>
                <a:cs typeface="Pretendard Variable SemiBold"/>
                <a:sym typeface="Apple SD 산돌고딕 Neo 옅은체"/>
              </a:rPr>
              <a:t>1. </a:t>
            </a:r>
            <a:r>
              <a:rPr lang="ko-KR" altLang="en-US" sz="2000" b="1">
                <a:solidFill>
                  <a:srgbClr val="063375"/>
                </a:solidFill>
                <a:latin typeface="+mj-ea"/>
                <a:ea typeface="+mj-ea"/>
                <a:cs typeface="Pretendard Variable SemiBold"/>
                <a:sym typeface="Apple SD 산돌고딕 Neo 옅은체"/>
              </a:rPr>
              <a:t>한국장학재단 장학금 소개</a:t>
            </a:r>
            <a:endParaRPr lang="en-US" altLang="ko-KR" sz="2000" b="1">
              <a:solidFill>
                <a:srgbClr val="063375"/>
              </a:solidFill>
              <a:latin typeface="+mj-ea"/>
              <a:ea typeface="+mj-ea"/>
              <a:cs typeface="Pretendard Variable SemiBold"/>
              <a:sym typeface="Apple SD 산돌고딕 Neo 옅은체"/>
            </a:endParaRPr>
          </a:p>
          <a:p>
            <a:pPr defTabSz="410766" latinLnBrk="0" hangingPunct="0">
              <a:lnSpc>
                <a:spcPct val="250000"/>
              </a:lnSpc>
              <a:defRPr/>
            </a:pPr>
            <a:r>
              <a:rPr lang="en-US" altLang="ko-KR" sz="2000" b="1">
                <a:solidFill>
                  <a:srgbClr val="063375"/>
                </a:solidFill>
                <a:latin typeface="+mj-ea"/>
                <a:ea typeface="+mj-ea"/>
                <a:cs typeface="Pretendard Variable SemiBold"/>
                <a:sym typeface="Apple SD 산돌고딕 Neo 옅은체"/>
              </a:rPr>
              <a:t>2. </a:t>
            </a:r>
            <a:r>
              <a:rPr lang="ko-KR" altLang="en-US" sz="2000" b="1">
                <a:solidFill>
                  <a:srgbClr val="063375"/>
                </a:solidFill>
                <a:latin typeface="+mj-ea"/>
                <a:ea typeface="+mj-ea"/>
                <a:cs typeface="Pretendard Variable SemiBold"/>
                <a:sym typeface="Apple SD 산돌고딕 Neo 옅은체"/>
              </a:rPr>
              <a:t>한국장학재단 학자금대출 소개</a:t>
            </a:r>
          </a:p>
          <a:p>
            <a:pPr defTabSz="410766" latinLnBrk="0" hangingPunct="0">
              <a:lnSpc>
                <a:spcPct val="250000"/>
              </a:lnSpc>
              <a:defRPr/>
            </a:pPr>
            <a:r>
              <a:rPr lang="en-US" altLang="ko-KR" sz="2000" b="1">
                <a:solidFill>
                  <a:srgbClr val="063375"/>
                </a:solidFill>
                <a:latin typeface="+mj-ea"/>
                <a:ea typeface="+mj-ea"/>
                <a:cs typeface="Pretendard Variable SemiBold"/>
                <a:sym typeface="Apple SD 산돌고딕 Neo 옅은체"/>
              </a:rPr>
              <a:t>3. </a:t>
            </a:r>
            <a:r>
              <a:rPr lang="ko-KR" altLang="en-US" sz="2000" b="1">
                <a:solidFill>
                  <a:srgbClr val="063375"/>
                </a:solidFill>
                <a:latin typeface="+mj-ea"/>
                <a:ea typeface="+mj-ea"/>
                <a:cs typeface="Pretendard Variable SemiBold"/>
                <a:sym typeface="Apple SD 산돌고딕 Neo 옅은체"/>
              </a:rPr>
              <a:t>기타 교외장학금 소개</a:t>
            </a:r>
          </a:p>
          <a:p>
            <a:pPr defTabSz="410766" latinLnBrk="0" hangingPunct="0">
              <a:lnSpc>
                <a:spcPct val="250000"/>
              </a:lnSpc>
              <a:defRPr/>
            </a:pPr>
            <a:r>
              <a:rPr lang="en-US" altLang="ko-KR" sz="2000" b="1">
                <a:solidFill>
                  <a:srgbClr val="063375"/>
                </a:solidFill>
                <a:latin typeface="+mj-ea"/>
                <a:ea typeface="+mj-ea"/>
                <a:cs typeface="Pretendard Variable SemiBold"/>
                <a:sym typeface="Apple SD 산돌고딕 Neo 옅은체"/>
              </a:rPr>
              <a:t>4. </a:t>
            </a:r>
            <a:r>
              <a:rPr lang="ko-KR" altLang="en-US" sz="2000" b="1">
                <a:solidFill>
                  <a:srgbClr val="063375"/>
                </a:solidFill>
                <a:latin typeface="+mj-ea"/>
                <a:ea typeface="+mj-ea"/>
                <a:cs typeface="Pretendard Variable SemiBold"/>
                <a:sym typeface="Apple SD 산돌고딕 Neo 옅은체"/>
              </a:rPr>
              <a:t>서정대학교 교내장학금 소개</a:t>
            </a:r>
            <a:endParaRPr lang="en-US" altLang="ko-KR" sz="2000" b="1">
              <a:solidFill>
                <a:srgbClr val="063375"/>
              </a:solidFill>
              <a:latin typeface="+mj-ea"/>
              <a:ea typeface="+mj-ea"/>
              <a:cs typeface="Pretendard Variable SemiBold"/>
              <a:sym typeface="Apple SD 산돌고딕 Neo 옅은체"/>
            </a:endParaRPr>
          </a:p>
          <a:p>
            <a:pPr defTabSz="410766" hangingPunct="0">
              <a:lnSpc>
                <a:spcPct val="250000"/>
              </a:lnSpc>
              <a:defRPr/>
            </a:pPr>
            <a:r>
              <a:rPr lang="en-US" altLang="ko-KR" sz="2000" b="1">
                <a:solidFill>
                  <a:srgbClr val="063375"/>
                </a:solidFill>
                <a:latin typeface="+mj-ea"/>
                <a:ea typeface="+mj-ea"/>
                <a:cs typeface="Pretendard Variable SemiBold"/>
                <a:sym typeface="Apple SD 산돌고딕 Neo 옅은체"/>
              </a:rPr>
              <a:t>5. QR</a:t>
            </a:r>
            <a:r>
              <a:rPr lang="ko-KR" altLang="en-US" sz="2000" b="1">
                <a:solidFill>
                  <a:srgbClr val="063375"/>
                </a:solidFill>
                <a:latin typeface="+mj-ea"/>
                <a:ea typeface="+mj-ea"/>
                <a:cs typeface="Pretendard Variable SemiBold"/>
                <a:sym typeface="Apple SD 산돌고딕 Neo 옅은체"/>
              </a:rPr>
              <a:t>코드 바로가기</a:t>
            </a:r>
            <a:r>
              <a:rPr lang="en-US" altLang="ko-KR" sz="2000" b="1">
                <a:solidFill>
                  <a:srgbClr val="063375"/>
                </a:solidFill>
                <a:latin typeface="+mj-ea"/>
                <a:ea typeface="+mj-ea"/>
                <a:cs typeface="Pretendard Variable SemiBold"/>
                <a:sym typeface="Apple SD 산돌고딕 Neo 옅은체"/>
              </a:rPr>
              <a:t>(</a:t>
            </a:r>
            <a:r>
              <a:rPr lang="ko-KR" altLang="en-US" sz="2000" b="1">
                <a:solidFill>
                  <a:srgbClr val="063375"/>
                </a:solidFill>
                <a:latin typeface="+mj-ea"/>
                <a:ea typeface="+mj-ea"/>
                <a:cs typeface="Pretendard Variable SemiBold"/>
                <a:sym typeface="Apple SD 산돌고딕 Neo 옅은체"/>
              </a:rPr>
              <a:t>서정대학교</a:t>
            </a:r>
            <a:r>
              <a:rPr lang="en-US" altLang="ko-KR" sz="2000" b="1">
                <a:solidFill>
                  <a:srgbClr val="063375"/>
                </a:solidFill>
                <a:latin typeface="+mj-ea"/>
                <a:ea typeface="+mj-ea"/>
                <a:cs typeface="Pretendard Variable SemiBold"/>
                <a:sym typeface="Apple SD 산돌고딕 Neo 옅은체"/>
              </a:rPr>
              <a:t>, </a:t>
            </a:r>
            <a:r>
              <a:rPr lang="ko-KR" altLang="en-US" sz="2000" b="1">
                <a:solidFill>
                  <a:srgbClr val="063375"/>
                </a:solidFill>
                <a:latin typeface="+mj-ea"/>
                <a:ea typeface="+mj-ea"/>
                <a:cs typeface="Pretendard Variable SemiBold"/>
                <a:sym typeface="Apple SD 산돌고딕 Neo 옅은체"/>
              </a:rPr>
              <a:t>한국장학재단</a:t>
            </a:r>
            <a:r>
              <a:rPr lang="en-US" altLang="ko-KR" sz="2000" b="1">
                <a:solidFill>
                  <a:srgbClr val="063375"/>
                </a:solidFill>
                <a:latin typeface="+mj-ea"/>
                <a:ea typeface="+mj-ea"/>
                <a:cs typeface="Pretendard Variable SemiBold"/>
                <a:sym typeface="Apple SD 산돌고딕 Neo 옅은체"/>
              </a:rPr>
              <a:t>)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762672" y="6389642"/>
            <a:ext cx="1848255" cy="11761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638592"/>
            <a:ext cx="5538952" cy="7778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681" y="788664"/>
            <a:ext cx="144623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10766" latinLnBrk="0" hangingPunct="0">
              <a:defRPr/>
            </a:pPr>
            <a:r>
              <a:rPr lang="en" altLang="ko-KR" sz="2400">
                <a:solidFill>
                  <a:schemeClr val="bg1"/>
                </a:solidFill>
                <a:latin typeface="+mj-ea"/>
                <a:ea typeface="+mj-ea"/>
                <a:cs typeface="Pretendard Variable SemiBold"/>
                <a:sym typeface="Apple SD 산돌고딕 Neo 옅은체"/>
              </a:rPr>
              <a:t>Contents</a:t>
            </a:r>
            <a:endParaRPr lang="en-US" altLang="ko-KR" sz="2400">
              <a:solidFill>
                <a:schemeClr val="bg1"/>
              </a:solidFill>
              <a:latin typeface="+mj-ea"/>
              <a:ea typeface="+mj-ea"/>
              <a:cs typeface="Pretendard Variable SemiBold"/>
              <a:sym typeface="Apple SD 산돌고딕 Neo 옅은체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6577781"/>
            <a:ext cx="9247238" cy="28021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2EB6255-3871-4C90-8652-051FEF71C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537" y="1584855"/>
            <a:ext cx="3400425" cy="340042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8BC9520-7EDC-445E-AA9E-74904927E9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15"/>
          <a:stretch/>
        </p:blipFill>
        <p:spPr>
          <a:xfrm>
            <a:off x="0" y="1584855"/>
            <a:ext cx="3185685" cy="3400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D5A8C5-A8DC-4DEE-B8AD-B5AA49125D24}"/>
              </a:ext>
            </a:extLst>
          </p:cNvPr>
          <p:cNvSpPr txBox="1"/>
          <p:nvPr/>
        </p:nvSpPr>
        <p:spPr>
          <a:xfrm>
            <a:off x="277903" y="230215"/>
            <a:ext cx="56910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defRPr/>
            </a:pPr>
            <a:r>
              <a:rPr lang="en-US" altLang="ko-KR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5. QR</a:t>
            </a: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코드 바로가기</a:t>
            </a:r>
            <a:r>
              <a:rPr lang="en-US" altLang="ko-KR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(</a:t>
            </a: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서정대학교</a:t>
            </a:r>
            <a:r>
              <a:rPr lang="en-US" altLang="ko-KR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, </a:t>
            </a: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한국장학재단</a:t>
            </a:r>
            <a:r>
              <a:rPr lang="en-US" altLang="ko-KR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80B08B-BA81-402E-9546-1D76CA7BEE48}"/>
              </a:ext>
            </a:extLst>
          </p:cNvPr>
          <p:cNvSpPr txBox="1"/>
          <p:nvPr/>
        </p:nvSpPr>
        <p:spPr>
          <a:xfrm>
            <a:off x="299146" y="1074678"/>
            <a:ext cx="1964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/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■ </a:t>
            </a:r>
            <a:r>
              <a:rPr lang="ko-KR" altLang="en-US" sz="2000" b="1">
                <a:solidFill>
                  <a:srgbClr val="063375"/>
                </a:solidFill>
                <a:latin typeface="Freesentation 6 SemiBold"/>
                <a:ea typeface="Freesentation 6 SemiBold"/>
                <a:cs typeface="Pretendard ExtraBold"/>
                <a:sym typeface="Apple SD 산돌고딕 Neo 옅은체"/>
              </a:rPr>
              <a:t>서정대학교</a:t>
            </a:r>
            <a:endParaRPr lang="ko-KR" altLang="en-US" sz="2000" b="1" dirty="0">
              <a:solidFill>
                <a:srgbClr val="063375"/>
              </a:solidFill>
              <a:latin typeface="Freesentation 6 SemiBold"/>
              <a:ea typeface="Freesentation 6 SemiBold"/>
              <a:cs typeface="Pretendard ExtraBold"/>
              <a:sym typeface="Apple SD 산돌고딕 Neo 옅은체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F449CB-0B02-4F3F-A6DF-9FEBD5948255}"/>
              </a:ext>
            </a:extLst>
          </p:cNvPr>
          <p:cNvSpPr txBox="1"/>
          <p:nvPr/>
        </p:nvSpPr>
        <p:spPr>
          <a:xfrm>
            <a:off x="6175032" y="1068300"/>
            <a:ext cx="2342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/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■ </a:t>
            </a:r>
            <a:r>
              <a:rPr lang="ko-KR" altLang="en-US" sz="2000" b="1">
                <a:solidFill>
                  <a:srgbClr val="063375"/>
                </a:solidFill>
                <a:latin typeface="Freesentation 6 SemiBold"/>
                <a:ea typeface="Freesentation 6 SemiBold"/>
                <a:cs typeface="Pretendard ExtraBold"/>
                <a:sym typeface="Apple SD 산돌고딕 Neo 옅은체"/>
              </a:rPr>
              <a:t>한국장학재단</a:t>
            </a:r>
            <a:endParaRPr lang="ko-KR" altLang="en-US" sz="2000" b="1" dirty="0">
              <a:solidFill>
                <a:srgbClr val="063375"/>
              </a:solidFill>
              <a:latin typeface="Freesentation 6 SemiBold"/>
              <a:ea typeface="Freesentation 6 SemiBold"/>
              <a:cs typeface="Pretendard ExtraBold"/>
              <a:sym typeface="Apple SD 산돌고딕 Neo 옅은체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D1C5264-17F6-4E83-A7E4-6D81C4D536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0831" y="1584854"/>
            <a:ext cx="34004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1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EE8772F-289E-09E8-E2FF-7B966C7AED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8965"/>
            <a:ext cx="9906000" cy="687534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DB9228C-B9F1-4B6E-A999-412789944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116" y="3509354"/>
            <a:ext cx="4053487" cy="2700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BA3FEC-E7FA-41C8-8CF5-8E11038FC859}"/>
              </a:ext>
            </a:extLst>
          </p:cNvPr>
          <p:cNvSpPr txBox="1"/>
          <p:nvPr/>
        </p:nvSpPr>
        <p:spPr>
          <a:xfrm>
            <a:off x="4673601" y="372148"/>
            <a:ext cx="3576917" cy="279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0766" latinLnBrk="0" hangingPunct="0">
              <a:lnSpc>
                <a:spcPct val="150000"/>
              </a:lnSpc>
            </a:pPr>
            <a:r>
              <a:rPr lang="en-US" altLang="ko-KR" sz="2400" b="1">
                <a:solidFill>
                  <a:schemeClr val="bg1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[</a:t>
            </a:r>
            <a:r>
              <a:rPr lang="ko-KR" altLang="en-US" sz="2400" b="1">
                <a:solidFill>
                  <a:schemeClr val="bg1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문의처</a:t>
            </a:r>
            <a:r>
              <a:rPr lang="en-US" altLang="ko-KR" sz="2400" b="1">
                <a:solidFill>
                  <a:schemeClr val="bg1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]</a:t>
            </a:r>
          </a:p>
          <a:p>
            <a:pPr algn="ctr" defTabSz="410766" hangingPunct="0">
              <a:lnSpc>
                <a:spcPct val="150000"/>
              </a:lnSpc>
            </a:pPr>
            <a:r>
              <a:rPr lang="ko-KR" altLang="en-US" sz="2400" b="1">
                <a:solidFill>
                  <a:schemeClr val="bg1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서정대학교 </a:t>
            </a:r>
            <a:r>
              <a:rPr lang="ko-KR" altLang="en-US" sz="2400" b="1" err="1">
                <a:solidFill>
                  <a:schemeClr val="bg1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서강관</a:t>
            </a:r>
            <a:r>
              <a:rPr lang="ko-KR" altLang="en-US" sz="2400" b="1">
                <a:solidFill>
                  <a:schemeClr val="bg1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 </a:t>
            </a:r>
            <a:r>
              <a:rPr lang="en-US" altLang="ko-KR" sz="2400" b="1">
                <a:solidFill>
                  <a:schemeClr val="bg1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1</a:t>
            </a:r>
            <a:r>
              <a:rPr lang="ko-KR" altLang="en-US" sz="2400" b="1">
                <a:solidFill>
                  <a:schemeClr val="bg1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층</a:t>
            </a:r>
            <a:endParaRPr lang="en-US" altLang="ko-KR" sz="2400" b="1">
              <a:solidFill>
                <a:schemeClr val="bg1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algn="ctr" defTabSz="410766" latinLnBrk="0" hangingPunct="0">
              <a:lnSpc>
                <a:spcPct val="150000"/>
              </a:lnSpc>
            </a:pPr>
            <a:r>
              <a:rPr lang="ko-KR" altLang="en-US" sz="2400" b="1">
                <a:solidFill>
                  <a:schemeClr val="bg1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학생성공처 장학부서</a:t>
            </a:r>
            <a:endParaRPr lang="en-US" altLang="ko-KR" sz="2400" b="1">
              <a:solidFill>
                <a:schemeClr val="bg1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algn="ctr" defTabSz="410766" latinLnBrk="0" hangingPunct="0">
              <a:lnSpc>
                <a:spcPct val="150000"/>
              </a:lnSpc>
            </a:pPr>
            <a:r>
              <a:rPr lang="en-US" altLang="ko-KR" sz="2400" b="1">
                <a:solidFill>
                  <a:schemeClr val="bg1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(</a:t>
            </a:r>
            <a:r>
              <a:rPr lang="ko-KR" altLang="en-US" sz="2400" b="1">
                <a:solidFill>
                  <a:schemeClr val="bg1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버스정류장 앞 건물</a:t>
            </a:r>
            <a:r>
              <a:rPr lang="en-US" altLang="ko-KR" sz="2400" b="1">
                <a:solidFill>
                  <a:schemeClr val="bg1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)</a:t>
            </a:r>
          </a:p>
          <a:p>
            <a:pPr algn="ctr" defTabSz="410766" hangingPunct="0">
              <a:lnSpc>
                <a:spcPct val="150000"/>
              </a:lnSpc>
            </a:pPr>
            <a:r>
              <a:rPr lang="ko-KR" altLang="en-US" sz="2400" b="1">
                <a:solidFill>
                  <a:schemeClr val="bg1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☏ </a:t>
            </a:r>
            <a:r>
              <a:rPr lang="en-US" altLang="ko-KR" sz="2400" b="1">
                <a:solidFill>
                  <a:schemeClr val="bg1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031-860-5165, 5291</a:t>
            </a:r>
          </a:p>
        </p:txBody>
      </p:sp>
    </p:spTree>
    <p:extLst>
      <p:ext uri="{BB962C8B-B14F-4D97-AF65-F5344CB8AC3E}">
        <p14:creationId xmlns:p14="http://schemas.microsoft.com/office/powerpoint/2010/main" val="2555754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6577781"/>
            <a:ext cx="9247238" cy="2802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719" y="248458"/>
            <a:ext cx="546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rgbClr val="003375"/>
                </a:solidFill>
                <a:latin typeface="+mn-ea"/>
                <a:cs typeface="Pretendard Variable SemiBold"/>
                <a:sym typeface="Apple SD 산돌고딕 Neo 옅은체"/>
              </a:rPr>
              <a:t>1. </a:t>
            </a:r>
            <a:r>
              <a:rPr lang="ko-KR" altLang="en-US" sz="2000" b="1">
                <a:solidFill>
                  <a:srgbClr val="003375"/>
                </a:solidFill>
                <a:latin typeface="+mn-ea"/>
                <a:cs typeface="Pretendard Variable SemiBold"/>
                <a:sym typeface="Apple SD 산돌고딕 Neo 옅은체"/>
              </a:rPr>
              <a:t>한국장학재단 장학금 소개</a:t>
            </a:r>
            <a:endParaRPr lang="ko-Kore-KR" altLang="en-US" sz="2000">
              <a:solidFill>
                <a:srgbClr val="003375"/>
              </a:solidFill>
              <a:latin typeface="+mn-ea"/>
              <a:cs typeface="Pretendard Variable Semi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903" y="735108"/>
            <a:ext cx="57732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■ 국가장학금 공통사항</a:t>
            </a:r>
            <a:endParaRPr lang="en-US" altLang="ko-KR" sz="2000" b="1">
              <a:solidFill>
                <a:srgbClr val="063375"/>
              </a:solidFill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80E5E2-D438-4B08-86F6-A1D8BA6AC7E2}"/>
              </a:ext>
            </a:extLst>
          </p:cNvPr>
          <p:cNvSpPr txBox="1"/>
          <p:nvPr/>
        </p:nvSpPr>
        <p:spPr>
          <a:xfrm>
            <a:off x="286870" y="3335893"/>
            <a:ext cx="301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10766" latinLnBrk="0" hangingPunct="0"/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○ 신청방법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D99AD9-2D96-4670-86F1-E75039A8855A}"/>
              </a:ext>
            </a:extLst>
          </p:cNvPr>
          <p:cNvSpPr txBox="1"/>
          <p:nvPr/>
        </p:nvSpPr>
        <p:spPr>
          <a:xfrm>
            <a:off x="286862" y="3730806"/>
            <a:ext cx="9619138" cy="69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>
              <a:lnSpc>
                <a:spcPts val="2500"/>
              </a:lnSpc>
            </a:pP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 한국장학재단 홈페이지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(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  <a:hlinkClick r:id="rId4"/>
              </a:rPr>
              <a:t>https://www.kosaf.go.kr/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)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 또는 모바일 앱을 통해 </a:t>
            </a:r>
            <a:r>
              <a:rPr lang="ko-KR" altLang="en-US" b="1">
                <a:solidFill>
                  <a:srgbClr val="063375"/>
                </a:solidFill>
                <a:highlight>
                  <a:srgbClr val="FFFF00"/>
                </a:highlight>
                <a:latin typeface="+mn-ea"/>
                <a:cs typeface="Pretendard ExtraBold" panose="02000903000000020004" pitchFamily="50" charset="-127"/>
                <a:sym typeface="Apple SD 산돌고딕 Neo 옅은체"/>
              </a:rPr>
              <a:t>학생 직접 신청</a:t>
            </a:r>
            <a:endParaRPr lang="en-US" altLang="ko-KR" b="1">
              <a:solidFill>
                <a:srgbClr val="063375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defTabSz="410766" hangingPunct="0">
              <a:lnSpc>
                <a:spcPts val="2500"/>
              </a:lnSpc>
            </a:pPr>
            <a:r>
              <a:rPr lang="en-US" altLang="ko-KR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※ </a:t>
            </a:r>
            <a:r>
              <a:rPr lang="ko-KR" altLang="en-US" sz="1600" b="1">
                <a:highlight>
                  <a:srgbClr val="FFFF00"/>
                </a:highlight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대리 신청 불가</a:t>
            </a:r>
            <a:r>
              <a:rPr lang="en-US" altLang="ko-KR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, </a:t>
            </a:r>
            <a:r>
              <a:rPr lang="ko-KR" altLang="en-US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더 자세한 신청방법은 서정대학교 대학 홈페이지 장학 공지사항 참고</a:t>
            </a:r>
            <a:endParaRPr lang="en-US" altLang="ko-KR" sz="1600" b="1"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6AE63A-9CB2-4720-B85C-626E9162716C}"/>
              </a:ext>
            </a:extLst>
          </p:cNvPr>
          <p:cNvSpPr txBox="1"/>
          <p:nvPr/>
        </p:nvSpPr>
        <p:spPr>
          <a:xfrm>
            <a:off x="286870" y="1317224"/>
            <a:ext cx="21515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○ 신청기한</a:t>
            </a:r>
            <a:endParaRPr lang="ko-KR" altLang="en-US" sz="2000" b="1">
              <a:solidFill>
                <a:srgbClr val="063375"/>
              </a:solidFill>
              <a:highlight>
                <a:srgbClr val="FFFF00"/>
              </a:highlight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5EAD67-565E-44C6-9790-A42409CAC9E6}"/>
              </a:ext>
            </a:extLst>
          </p:cNvPr>
          <p:cNvSpPr txBox="1"/>
          <p:nvPr/>
        </p:nvSpPr>
        <p:spPr>
          <a:xfrm>
            <a:off x="286868" y="1723465"/>
            <a:ext cx="9619132" cy="143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lnSpc>
                <a:spcPts val="2700"/>
              </a:lnSpc>
              <a:defRPr/>
            </a:pP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1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학기 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- (1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차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)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 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’24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년 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11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월 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21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일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(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목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) 9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시 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~ ’24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년 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12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월 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26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일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(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목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) 18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시 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[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종료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]</a:t>
            </a:r>
          </a:p>
          <a:p>
            <a:pPr algn="l" defTabSz="410766" latinLnBrk="0" hangingPunct="0">
              <a:lnSpc>
                <a:spcPts val="2700"/>
              </a:lnSpc>
              <a:defRPr/>
            </a:pPr>
            <a:r>
              <a:rPr lang="en-US" altLang="ko-KR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        - (2</a:t>
            </a:r>
            <a:r>
              <a:rPr lang="ko-KR" altLang="en-US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차</a:t>
            </a:r>
            <a:r>
              <a:rPr lang="en-US" altLang="ko-KR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)</a:t>
            </a:r>
            <a:r>
              <a:rPr lang="ko-KR" altLang="en-US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 </a:t>
            </a:r>
            <a:r>
              <a:rPr lang="en-US" altLang="ko-KR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’25</a:t>
            </a:r>
            <a:r>
              <a:rPr lang="ko-KR" altLang="en-US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년 </a:t>
            </a:r>
            <a:r>
              <a:rPr lang="en-US" altLang="ko-KR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2</a:t>
            </a:r>
            <a:r>
              <a:rPr lang="ko-KR" altLang="en-US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월</a:t>
            </a:r>
            <a:r>
              <a:rPr lang="en-US" altLang="ko-KR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 ~ ’25</a:t>
            </a:r>
            <a:r>
              <a:rPr lang="ko-KR" altLang="en-US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년 </a:t>
            </a:r>
            <a:r>
              <a:rPr lang="en-US" altLang="ko-KR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3</a:t>
            </a:r>
            <a:r>
              <a:rPr lang="ko-KR" altLang="en-US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월</a:t>
            </a:r>
            <a:r>
              <a:rPr lang="en-US" altLang="ko-KR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 [</a:t>
            </a:r>
            <a:r>
              <a:rPr lang="ko-KR" altLang="en-US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예정</a:t>
            </a:r>
            <a:r>
              <a:rPr lang="en-US" altLang="ko-KR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]</a:t>
            </a:r>
          </a:p>
          <a:p>
            <a:pPr algn="l" defTabSz="410766" latinLnBrk="0" hangingPunct="0">
              <a:lnSpc>
                <a:spcPts val="2700"/>
              </a:lnSpc>
              <a:defRPr/>
            </a:pPr>
            <a:r>
              <a:rPr lang="en-US" altLang="ko-KR" b="1">
                <a:latin typeface="+mn-ea"/>
                <a:cs typeface="Pretendard ExtraBold"/>
                <a:sym typeface="Apple SD 산돌고딕 Neo 옅은체"/>
              </a:rPr>
              <a:t>2</a:t>
            </a:r>
            <a:r>
              <a:rPr lang="ko-KR" altLang="en-US" b="1">
                <a:latin typeface="+mn-ea"/>
                <a:cs typeface="Pretendard ExtraBold"/>
                <a:sym typeface="Apple SD 산돌고딕 Neo 옅은체"/>
              </a:rPr>
              <a:t>학기 </a:t>
            </a:r>
            <a:r>
              <a:rPr lang="en-US" altLang="ko-KR" b="1">
                <a:latin typeface="+mn-ea"/>
                <a:cs typeface="Pretendard ExtraBold"/>
                <a:sym typeface="Apple SD 산돌고딕 Neo 옅은체"/>
              </a:rPr>
              <a:t>- (1</a:t>
            </a:r>
            <a:r>
              <a:rPr lang="ko-KR" altLang="en-US" b="1">
                <a:latin typeface="+mn-ea"/>
                <a:cs typeface="Pretendard ExtraBold"/>
                <a:sym typeface="Apple SD 산돌고딕 Neo 옅은체"/>
              </a:rPr>
              <a:t>차</a:t>
            </a:r>
            <a:r>
              <a:rPr lang="en-US" altLang="ko-KR" b="1">
                <a:latin typeface="+mn-ea"/>
                <a:cs typeface="Pretendard ExtraBold"/>
                <a:sym typeface="Apple SD 산돌고딕 Neo 옅은체"/>
              </a:rPr>
              <a:t>) ’25</a:t>
            </a:r>
            <a:r>
              <a:rPr lang="ko-KR" altLang="en-US" b="1">
                <a:latin typeface="+mn-ea"/>
                <a:cs typeface="Pretendard ExtraBold"/>
                <a:sym typeface="Apple SD 산돌고딕 Neo 옅은체"/>
              </a:rPr>
              <a:t>년 </a:t>
            </a:r>
            <a:r>
              <a:rPr lang="en-US" altLang="ko-KR" b="1">
                <a:latin typeface="+mn-ea"/>
                <a:cs typeface="Pretendard ExtraBold"/>
                <a:sym typeface="Apple SD 산돌고딕 Neo 옅은체"/>
              </a:rPr>
              <a:t>5</a:t>
            </a:r>
            <a:r>
              <a:rPr lang="ko-KR" altLang="en-US" b="1">
                <a:latin typeface="+mn-ea"/>
                <a:cs typeface="Pretendard ExtraBold"/>
                <a:sym typeface="Apple SD 산돌고딕 Neo 옅은체"/>
              </a:rPr>
              <a:t>월 </a:t>
            </a:r>
            <a:r>
              <a:rPr lang="en-US" altLang="ko-KR" b="1">
                <a:latin typeface="+mn-ea"/>
                <a:cs typeface="Pretendard ExtraBold"/>
                <a:sym typeface="Apple SD 산돌고딕 Neo 옅은체"/>
              </a:rPr>
              <a:t>~'25</a:t>
            </a:r>
            <a:r>
              <a:rPr lang="ko-KR" altLang="en-US" b="1">
                <a:latin typeface="+mn-ea"/>
                <a:cs typeface="Pretendard ExtraBold"/>
                <a:sym typeface="Apple SD 산돌고딕 Neo 옅은체"/>
              </a:rPr>
              <a:t>년 </a:t>
            </a:r>
            <a:r>
              <a:rPr lang="en-US" altLang="ko-KR" b="1">
                <a:latin typeface="+mn-ea"/>
                <a:cs typeface="Pretendard ExtraBold"/>
                <a:sym typeface="Apple SD 산돌고딕 Neo 옅은체"/>
              </a:rPr>
              <a:t>6</a:t>
            </a:r>
            <a:r>
              <a:rPr lang="ko-KR" altLang="en-US" b="1">
                <a:latin typeface="+mn-ea"/>
                <a:cs typeface="Pretendard ExtraBold"/>
                <a:sym typeface="Apple SD 산돌고딕 Neo 옅은체"/>
              </a:rPr>
              <a:t>월 </a:t>
            </a:r>
            <a:r>
              <a:rPr lang="en-US" altLang="ko-KR" b="1">
                <a:latin typeface="+mn-ea"/>
                <a:cs typeface="Pretendard ExtraBold"/>
                <a:sym typeface="Apple SD 산돌고딕 Neo 옅은체"/>
              </a:rPr>
              <a:t>[</a:t>
            </a:r>
            <a:r>
              <a:rPr lang="ko-KR" altLang="en-US" b="1">
                <a:latin typeface="+mn-ea"/>
                <a:cs typeface="Pretendard ExtraBold"/>
                <a:sym typeface="Apple SD 산돌고딕 Neo 옅은체"/>
              </a:rPr>
              <a:t>예정</a:t>
            </a:r>
            <a:r>
              <a:rPr lang="en-US" altLang="ko-KR" b="1">
                <a:latin typeface="+mn-ea"/>
                <a:cs typeface="Pretendard ExtraBold"/>
                <a:sym typeface="Apple SD 산돌고딕 Neo 옅은체"/>
              </a:rPr>
              <a:t>] / (2</a:t>
            </a:r>
            <a:r>
              <a:rPr lang="ko-KR" altLang="en-US" b="1">
                <a:latin typeface="+mn-ea"/>
                <a:cs typeface="Pretendard ExtraBold"/>
                <a:sym typeface="Apple SD 산돌고딕 Neo 옅은체"/>
              </a:rPr>
              <a:t>차</a:t>
            </a:r>
            <a:r>
              <a:rPr lang="en-US" altLang="ko-KR" b="1">
                <a:latin typeface="+mn-ea"/>
                <a:cs typeface="Pretendard ExtraBold"/>
                <a:sym typeface="Apple SD 산돌고딕 Neo 옅은체"/>
              </a:rPr>
              <a:t>) '25</a:t>
            </a:r>
            <a:r>
              <a:rPr lang="ko-KR" altLang="en-US" b="1">
                <a:latin typeface="+mn-ea"/>
                <a:cs typeface="Pretendard ExtraBold"/>
                <a:sym typeface="Apple SD 산돌고딕 Neo 옅은체"/>
              </a:rPr>
              <a:t>년 </a:t>
            </a:r>
            <a:r>
              <a:rPr lang="en-US" altLang="ko-KR" b="1">
                <a:latin typeface="+mn-ea"/>
                <a:cs typeface="Pretendard ExtraBold"/>
                <a:sym typeface="Apple SD 산돌고딕 Neo 옅은체"/>
              </a:rPr>
              <a:t>8</a:t>
            </a:r>
            <a:r>
              <a:rPr lang="ko-KR" altLang="en-US" b="1">
                <a:latin typeface="+mn-ea"/>
                <a:cs typeface="Pretendard ExtraBold"/>
                <a:sym typeface="Apple SD 산돌고딕 Neo 옅은체"/>
              </a:rPr>
              <a:t>월 </a:t>
            </a:r>
            <a:r>
              <a:rPr lang="en-US" altLang="ko-KR" b="1">
                <a:latin typeface="+mn-ea"/>
                <a:cs typeface="Pretendard ExtraBold"/>
                <a:sym typeface="Apple SD 산돌고딕 Neo 옅은체"/>
              </a:rPr>
              <a:t>~</a:t>
            </a:r>
            <a:r>
              <a:rPr lang="ko-KR" altLang="en-US" b="1">
                <a:latin typeface="+mn-ea"/>
                <a:cs typeface="Pretendard ExtraBold"/>
                <a:sym typeface="Apple SD 산돌고딕 Neo 옅은체"/>
              </a:rPr>
              <a:t> </a:t>
            </a:r>
            <a:r>
              <a:rPr lang="en-US" altLang="ko-KR" b="1">
                <a:latin typeface="+mn-ea"/>
                <a:cs typeface="Pretendard ExtraBold"/>
                <a:sym typeface="Apple SD 산돌고딕 Neo 옅은체"/>
              </a:rPr>
              <a:t>'25</a:t>
            </a:r>
            <a:r>
              <a:rPr lang="ko-KR" altLang="en-US" b="1">
                <a:latin typeface="+mn-ea"/>
                <a:cs typeface="Pretendard ExtraBold"/>
                <a:sym typeface="Apple SD 산돌고딕 Neo 옅은체"/>
              </a:rPr>
              <a:t>년 </a:t>
            </a:r>
            <a:r>
              <a:rPr lang="en-US" altLang="ko-KR" b="1">
                <a:latin typeface="+mn-ea"/>
                <a:cs typeface="Pretendard ExtraBold"/>
                <a:sym typeface="Apple SD 산돌고딕 Neo 옅은체"/>
              </a:rPr>
              <a:t>9</a:t>
            </a:r>
            <a:r>
              <a:rPr lang="ko-KR" altLang="en-US" b="1">
                <a:latin typeface="+mn-ea"/>
                <a:cs typeface="Pretendard ExtraBold"/>
                <a:sym typeface="Apple SD 산돌고딕 Neo 옅은체"/>
              </a:rPr>
              <a:t>월 </a:t>
            </a:r>
            <a:r>
              <a:rPr lang="en-US" altLang="ko-KR" b="1">
                <a:latin typeface="+mn-ea"/>
                <a:cs typeface="Pretendard ExtraBold"/>
                <a:sym typeface="Apple SD 산돌고딕 Neo 옅은체"/>
              </a:rPr>
              <a:t>[</a:t>
            </a:r>
            <a:r>
              <a:rPr lang="ko-KR" altLang="en-US" b="1">
                <a:latin typeface="+mn-ea"/>
                <a:cs typeface="Pretendard ExtraBold"/>
                <a:sym typeface="Apple SD 산돌고딕 Neo 옅은체"/>
              </a:rPr>
              <a:t>예정</a:t>
            </a:r>
            <a:r>
              <a:rPr lang="en-US" altLang="ko-KR" b="1">
                <a:latin typeface="+mn-ea"/>
                <a:cs typeface="Pretendard ExtraBold"/>
                <a:sym typeface="Apple SD 산돌고딕 Neo 옅은체"/>
              </a:rPr>
              <a:t>]</a:t>
            </a:r>
          </a:p>
          <a:p>
            <a:pPr algn="l" defTabSz="410766" latinLnBrk="0" hangingPunct="0">
              <a:lnSpc>
                <a:spcPts val="2700"/>
              </a:lnSpc>
              <a:defRPr/>
            </a:pPr>
            <a:r>
              <a:rPr lang="en-US" altLang="ko-KR" sz="1600" b="1">
                <a:highlight>
                  <a:srgbClr val="FFFF00"/>
                </a:highlight>
                <a:latin typeface="+mn-ea"/>
                <a:cs typeface="Pretendard ExtraBold"/>
                <a:sym typeface="Apple SD 산돌고딕 Neo 옅은체"/>
              </a:rPr>
              <a:t>※ </a:t>
            </a:r>
            <a:r>
              <a:rPr lang="ko-KR" altLang="en-US" sz="1600" b="1">
                <a:highlight>
                  <a:srgbClr val="FFFF00"/>
                </a:highlight>
                <a:latin typeface="+mn-ea"/>
                <a:cs typeface="Pretendard ExtraBold"/>
                <a:sym typeface="Apple SD 산돌고딕 Neo 옅은체"/>
              </a:rPr>
              <a:t>반드시 신청기한 준수</a:t>
            </a:r>
            <a:r>
              <a:rPr lang="en-US" altLang="ko-KR" sz="1600" b="1">
                <a:highlight>
                  <a:srgbClr val="FFFF00"/>
                </a:highlight>
                <a:latin typeface="+mn-ea"/>
                <a:cs typeface="Pretendard ExtraBold"/>
                <a:sym typeface="Apple SD 산돌고딕 Neo 옅은체"/>
              </a:rPr>
              <a:t>, </a:t>
            </a:r>
            <a:r>
              <a:rPr lang="ko-KR" altLang="en-US" sz="1600" b="1">
                <a:highlight>
                  <a:srgbClr val="FFFF00"/>
                </a:highlight>
                <a:latin typeface="+mn-ea"/>
                <a:cs typeface="Pretendard ExtraBold"/>
                <a:sym typeface="Apple SD 산돌고딕 Neo 옅은체"/>
              </a:rPr>
              <a:t>국가장학금 신청 시</a:t>
            </a:r>
            <a:r>
              <a:rPr lang="en-US" altLang="ko-KR" sz="1600" b="1">
                <a:highlight>
                  <a:srgbClr val="FFFF00"/>
                </a:highlight>
                <a:latin typeface="+mn-ea"/>
                <a:cs typeface="Pretendard ExtraBold"/>
                <a:sym typeface="Apple SD 산돌고딕 Neo 옅은체"/>
              </a:rPr>
              <a:t>,</a:t>
            </a:r>
            <a:r>
              <a:rPr lang="ko-KR" altLang="en-US" sz="1600" b="1">
                <a:highlight>
                  <a:srgbClr val="FFFF00"/>
                </a:highlight>
                <a:latin typeface="+mn-ea"/>
                <a:cs typeface="Pretendard ExtraBold"/>
                <a:sym typeface="Apple SD 산돌고딕 Neo 옅은체"/>
              </a:rPr>
              <a:t> </a:t>
            </a:r>
            <a:r>
              <a:rPr lang="en-US" altLang="ko-KR" sz="1600" b="1">
                <a:highlight>
                  <a:srgbClr val="FFFF00"/>
                </a:highlight>
                <a:latin typeface="+mn-ea"/>
                <a:cs typeface="Pretendard ExtraBold"/>
                <a:sym typeface="Apple SD 산돌고딕 Neo 옅은체"/>
              </a:rPr>
              <a:t>I</a:t>
            </a:r>
            <a:r>
              <a:rPr lang="ko-KR" altLang="en-US" sz="1600" b="1">
                <a:highlight>
                  <a:srgbClr val="FFFF00"/>
                </a:highlight>
                <a:latin typeface="+mn-ea"/>
                <a:cs typeface="Pretendard ExtraBold"/>
                <a:sym typeface="Apple SD 산돌고딕 Neo 옅은체"/>
              </a:rPr>
              <a:t>유형</a:t>
            </a:r>
            <a:r>
              <a:rPr lang="en-US" altLang="ko-KR" sz="1600" b="1">
                <a:highlight>
                  <a:srgbClr val="FFFF00"/>
                </a:highlight>
                <a:latin typeface="+mn-ea"/>
                <a:cs typeface="Pretendard ExtraBold"/>
                <a:sym typeface="Apple SD 산돌고딕 Neo 옅은체"/>
              </a:rPr>
              <a:t> · II</a:t>
            </a:r>
            <a:r>
              <a:rPr lang="ko-KR" altLang="en-US" sz="1600" b="1">
                <a:highlight>
                  <a:srgbClr val="FFFF00"/>
                </a:highlight>
                <a:latin typeface="+mn-ea"/>
                <a:cs typeface="Pretendard ExtraBold"/>
                <a:sym typeface="Apple SD 산돌고딕 Neo 옅은체"/>
              </a:rPr>
              <a:t>유형</a:t>
            </a:r>
            <a:r>
              <a:rPr lang="en-US" altLang="ko-KR" sz="1600" b="1">
                <a:highlight>
                  <a:srgbClr val="FFFF00"/>
                </a:highlight>
                <a:latin typeface="+mn-ea"/>
                <a:cs typeface="Pretendard ExtraBold"/>
                <a:sym typeface="Apple SD 산돌고딕 Neo 옅은체"/>
              </a:rPr>
              <a:t> · </a:t>
            </a:r>
            <a:r>
              <a:rPr lang="ko-KR" altLang="en-US" sz="1600" b="1">
                <a:highlight>
                  <a:srgbClr val="FFFF00"/>
                </a:highlight>
                <a:latin typeface="+mn-ea"/>
                <a:cs typeface="Pretendard ExtraBold"/>
                <a:sym typeface="Apple SD 산돌고딕 Neo 옅은체"/>
              </a:rPr>
              <a:t>다자녀 유형 통합신청 됨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7C3454-17C1-459B-89F6-052C74DFC7EC}"/>
              </a:ext>
            </a:extLst>
          </p:cNvPr>
          <p:cNvSpPr txBox="1"/>
          <p:nvPr/>
        </p:nvSpPr>
        <p:spPr>
          <a:xfrm>
            <a:off x="251720" y="4657176"/>
            <a:ext cx="301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10766" latinLnBrk="0" hangingPunct="0"/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○ 신청대상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D837DF-3648-4F80-8A42-A66EB442EB74}"/>
              </a:ext>
            </a:extLst>
          </p:cNvPr>
          <p:cNvSpPr txBox="1"/>
          <p:nvPr/>
        </p:nvSpPr>
        <p:spPr>
          <a:xfrm>
            <a:off x="251719" y="5063416"/>
            <a:ext cx="9247237" cy="133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>
              <a:lnSpc>
                <a:spcPts val="2500"/>
              </a:lnSpc>
            </a:pP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신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·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편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·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재입학생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, 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재학생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, 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복학생 등 </a:t>
            </a:r>
            <a:r>
              <a:rPr lang="ko-KR" altLang="en-US" b="1">
                <a:solidFill>
                  <a:srgbClr val="063375"/>
                </a:solidFill>
                <a:highlight>
                  <a:srgbClr val="FFFF00"/>
                </a:highlight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모든 대학생</a:t>
            </a:r>
            <a:endParaRPr lang="en-US" altLang="ko-KR" b="1">
              <a:solidFill>
                <a:srgbClr val="063375"/>
              </a:solidFill>
              <a:highlight>
                <a:srgbClr val="FFFF00"/>
              </a:highlight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defTabSz="410766" hangingPunct="0">
              <a:lnSpc>
                <a:spcPts val="2500"/>
              </a:lnSpc>
            </a:pPr>
            <a:r>
              <a:rPr lang="en-US" altLang="ko-KR" sz="1600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※ </a:t>
            </a:r>
            <a:r>
              <a:rPr lang="ko-KR" altLang="en-US" sz="1600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신입생의 경우 최종 등록대학이 미확정인 상태로도 국가장학금 신청 가능</a:t>
            </a:r>
            <a:endParaRPr lang="en-US" altLang="ko-KR" sz="1600"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defTabSz="410766" hangingPunct="0">
              <a:lnSpc>
                <a:spcPts val="2500"/>
              </a:lnSpc>
            </a:pPr>
            <a:r>
              <a:rPr lang="en-US" altLang="ko-KR" sz="1600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※ </a:t>
            </a:r>
            <a:r>
              <a:rPr lang="ko-KR" altLang="en-US" sz="1600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재학생은 국가장학금 </a:t>
            </a:r>
            <a:r>
              <a:rPr lang="en-US" altLang="ko-KR" sz="1600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1</a:t>
            </a:r>
            <a:r>
              <a:rPr lang="ko-KR" altLang="en-US" sz="1600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차 신청이 원칙이며</a:t>
            </a:r>
            <a:r>
              <a:rPr lang="en-US" altLang="ko-KR" sz="1600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, 2</a:t>
            </a:r>
            <a:r>
              <a:rPr lang="ko-KR" altLang="en-US" sz="1600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차 신청 재학생은 재학 중 </a:t>
            </a:r>
            <a:r>
              <a:rPr lang="en-US" altLang="ko-KR" sz="1600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2</a:t>
            </a:r>
            <a:r>
              <a:rPr lang="ko-KR" altLang="en-US" sz="1600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회에 한하여</a:t>
            </a:r>
            <a:r>
              <a:rPr lang="en-US" altLang="ko-KR" sz="1600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 </a:t>
            </a:r>
            <a:r>
              <a:rPr lang="ko-KR" altLang="en-US" sz="1600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구제</a:t>
            </a:r>
            <a:r>
              <a:rPr lang="en-US" altLang="ko-KR" sz="1600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 </a:t>
            </a:r>
            <a:r>
              <a:rPr lang="ko-KR" altLang="en-US" sz="1600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신청이</a:t>
            </a:r>
            <a:r>
              <a:rPr lang="en-US" altLang="ko-KR" sz="1600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 </a:t>
            </a:r>
            <a:r>
              <a:rPr lang="ko-KR" altLang="en-US" sz="1600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자동으로 적용되어 초과 시 </a:t>
            </a:r>
            <a:r>
              <a:rPr lang="en-US" altLang="ko-KR" sz="1600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‘</a:t>
            </a:r>
            <a:r>
              <a:rPr lang="ko-KR" altLang="en-US" sz="1600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신청기간 </a:t>
            </a:r>
            <a:r>
              <a:rPr lang="ko-KR" altLang="en-US" sz="1600" err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미준수</a:t>
            </a:r>
            <a:r>
              <a:rPr lang="en-US" altLang="ko-KR" sz="1600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’</a:t>
            </a:r>
            <a:r>
              <a:rPr lang="ko-KR" altLang="en-US" sz="1600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로 심사 탈락</a:t>
            </a:r>
            <a:endParaRPr lang="en-US" altLang="ko-KR" sz="1600"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</p:txBody>
      </p:sp>
    </p:spTree>
    <p:extLst>
      <p:ext uri="{BB962C8B-B14F-4D97-AF65-F5344CB8AC3E}">
        <p14:creationId xmlns:p14="http://schemas.microsoft.com/office/powerpoint/2010/main" val="127073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6577781"/>
            <a:ext cx="9247238" cy="2802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719" y="248458"/>
            <a:ext cx="546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rgbClr val="003375"/>
                </a:solidFill>
                <a:latin typeface="+mn-ea"/>
                <a:cs typeface="Pretendard Variable SemiBold"/>
                <a:sym typeface="Apple SD 산돌고딕 Neo 옅은체"/>
              </a:rPr>
              <a:t>1. </a:t>
            </a:r>
            <a:r>
              <a:rPr lang="ko-KR" altLang="en-US" sz="2000" b="1">
                <a:solidFill>
                  <a:srgbClr val="003375"/>
                </a:solidFill>
                <a:latin typeface="+mn-ea"/>
                <a:cs typeface="Pretendard Variable SemiBold"/>
                <a:sym typeface="Apple SD 산돌고딕 Neo 옅은체"/>
              </a:rPr>
              <a:t>한국장학재단 장학금 소개</a:t>
            </a:r>
            <a:endParaRPr lang="ko-Kore-KR" altLang="en-US" sz="2000">
              <a:solidFill>
                <a:srgbClr val="003375"/>
              </a:solidFill>
              <a:latin typeface="+mn-ea"/>
              <a:cs typeface="Pretendard Variable Semi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903" y="959228"/>
            <a:ext cx="57732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■ 국가장학금 </a:t>
            </a:r>
            <a:r>
              <a:rPr lang="en-US" altLang="ko-KR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I</a:t>
            </a: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유형</a:t>
            </a:r>
            <a:r>
              <a:rPr lang="en-US" altLang="ko-KR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(</a:t>
            </a: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학생직접지원형</a:t>
            </a:r>
            <a:r>
              <a:rPr lang="en-US" altLang="ko-KR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902" y="1563192"/>
            <a:ext cx="65895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○ 학자금 지원 구간별 학기당 최대지원금액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1712" y="2948175"/>
            <a:ext cx="57894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defRPr/>
            </a:pPr>
            <a:r>
              <a:rPr lang="en-US" altLang="ko-KR" sz="1600" b="1">
                <a:latin typeface="+mn-ea"/>
                <a:cs typeface="Pretendard ExtraBold"/>
                <a:sym typeface="Apple SD 산돌고딕 Neo 옅은체"/>
              </a:rPr>
              <a:t>※ </a:t>
            </a:r>
            <a:r>
              <a:rPr lang="ko-KR" altLang="en-US" sz="1600" b="1">
                <a:latin typeface="+mn-ea"/>
                <a:cs typeface="Pretendard ExtraBold"/>
                <a:sym typeface="Apple SD 산돌고딕 Neo 옅은체"/>
              </a:rPr>
              <a:t>등록금 필수경비</a:t>
            </a:r>
            <a:r>
              <a:rPr lang="en-US" altLang="ko-KR" sz="1600" b="1">
                <a:latin typeface="+mn-ea"/>
                <a:cs typeface="Pretendard ExtraBold"/>
                <a:sym typeface="Apple SD 산돌고딕 Neo 옅은체"/>
              </a:rPr>
              <a:t>(</a:t>
            </a:r>
            <a:r>
              <a:rPr lang="ko-KR" altLang="en-US" sz="1600" b="1">
                <a:latin typeface="+mn-ea"/>
                <a:cs typeface="Pretendard ExtraBold"/>
                <a:sym typeface="Apple SD 산돌고딕 Neo 옅은체"/>
              </a:rPr>
              <a:t>입학금</a:t>
            </a:r>
            <a:r>
              <a:rPr lang="en-US" altLang="ko-KR" sz="1600" b="1">
                <a:latin typeface="+mn-ea"/>
                <a:cs typeface="Pretendard ExtraBold"/>
                <a:sym typeface="Apple SD 산돌고딕 Neo 옅은체"/>
              </a:rPr>
              <a:t>, </a:t>
            </a:r>
            <a:r>
              <a:rPr lang="ko-KR" altLang="en-US" sz="1600" b="1">
                <a:latin typeface="+mn-ea"/>
                <a:cs typeface="Pretendard ExtraBold"/>
                <a:sym typeface="Apple SD 산돌고딕 Neo 옅은체"/>
              </a:rPr>
              <a:t>수업료</a:t>
            </a:r>
            <a:r>
              <a:rPr lang="en-US" altLang="ko-KR" sz="1600" b="1">
                <a:latin typeface="+mn-ea"/>
                <a:cs typeface="Pretendard ExtraBold"/>
                <a:sym typeface="Apple SD 산돌고딕 Neo 옅은체"/>
              </a:rPr>
              <a:t>) </a:t>
            </a:r>
            <a:r>
              <a:rPr lang="ko-KR" altLang="en-US" sz="1600" b="1">
                <a:latin typeface="+mn-ea"/>
                <a:cs typeface="Pretendard ExtraBold"/>
                <a:sym typeface="Apple SD 산돌고딕 Neo 옅은체"/>
              </a:rPr>
              <a:t>범위 내에서 지원</a:t>
            </a:r>
          </a:p>
        </p:txBody>
      </p: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930087"/>
              </p:ext>
            </p:extLst>
          </p:nvPr>
        </p:nvGraphicFramePr>
        <p:xfrm>
          <a:off x="377854" y="2121562"/>
          <a:ext cx="7099473" cy="706120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1424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88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8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381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기초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맑은 고딕"/>
                        </a:rPr>
                        <a:t>/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차상위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맑은 고딕"/>
                        </a:rPr>
                        <a:t>1~3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구간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맑은 고딕"/>
                        </a:rPr>
                        <a:t>4~6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구간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맑은 고딕"/>
                        </a:rPr>
                        <a:t>7~8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구간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맑은 고딕"/>
                        </a:rPr>
                        <a:t>9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구간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전액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맑은 고딕"/>
                        </a:rPr>
                        <a:t>285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만원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맑은 고딕"/>
                        </a:rPr>
                        <a:t>210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만원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맑은 고딕"/>
                        </a:rPr>
                        <a:t>175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만원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맑은 고딕"/>
                        </a:rPr>
                        <a:t>50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만원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F253CCC-0A35-4EA1-A8D4-D15C32CE70ED}"/>
              </a:ext>
            </a:extLst>
          </p:cNvPr>
          <p:cNvSpPr txBox="1"/>
          <p:nvPr/>
        </p:nvSpPr>
        <p:spPr>
          <a:xfrm>
            <a:off x="286870" y="3477833"/>
            <a:ext cx="301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10766" latinLnBrk="0" hangingPunct="0"/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○ 지원자격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BC3935-6424-4275-80B3-E60F16875204}"/>
              </a:ext>
            </a:extLst>
          </p:cNvPr>
          <p:cNvSpPr txBox="1"/>
          <p:nvPr/>
        </p:nvSpPr>
        <p:spPr>
          <a:xfrm>
            <a:off x="286861" y="3917571"/>
            <a:ext cx="9386057" cy="2133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>
              <a:lnSpc>
                <a:spcPts val="2700"/>
              </a:lnSpc>
            </a:pP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대한민국 국적으로 국내 대학에 재학 중인 학자금 지원 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9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구간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(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소득분위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)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 이하인 자</a:t>
            </a:r>
            <a:endParaRPr lang="en-US" altLang="ko-KR" b="1">
              <a:solidFill>
                <a:srgbClr val="00327B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defTabSz="410766" hangingPunct="0">
              <a:lnSpc>
                <a:spcPts val="2700"/>
              </a:lnSpc>
            </a:pP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해당 학기 신청절차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(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가구원동의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, 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서류제출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)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를 완료하여 소득수준이 파악된 자</a:t>
            </a:r>
            <a:endParaRPr lang="en-US" altLang="ko-KR" b="1">
              <a:solidFill>
                <a:srgbClr val="00327B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defTabSz="410766" hangingPunct="0">
              <a:lnSpc>
                <a:spcPts val="2700"/>
              </a:lnSpc>
            </a:pP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 직전학기 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12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학점 이수하여 백분위 점수 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80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점 이상 취득자</a:t>
            </a:r>
            <a:endParaRPr lang="en-US" altLang="ko-KR" b="1">
              <a:solidFill>
                <a:srgbClr val="00327B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defTabSz="410766" hangingPunct="0">
              <a:lnSpc>
                <a:spcPts val="2700"/>
              </a:lnSpc>
            </a:pPr>
            <a:r>
              <a:rPr lang="en-US" altLang="ko-KR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※ </a:t>
            </a:r>
            <a:r>
              <a:rPr lang="ko-KR" altLang="en-US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신</a:t>
            </a:r>
            <a:r>
              <a:rPr lang="en-US" altLang="ko-KR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·</a:t>
            </a:r>
            <a:r>
              <a:rPr lang="ko-KR" altLang="en-US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편</a:t>
            </a:r>
            <a:r>
              <a:rPr lang="en-US" altLang="ko-KR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·</a:t>
            </a:r>
            <a:r>
              <a:rPr lang="ko-KR" altLang="en-US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재입학생 첫 학기 성적 무관</a:t>
            </a:r>
            <a:endParaRPr lang="en-US" altLang="ko-KR" sz="1600" b="1"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defTabSz="410766" hangingPunct="0">
              <a:lnSpc>
                <a:spcPts val="2700"/>
              </a:lnSpc>
            </a:pPr>
            <a:r>
              <a:rPr lang="en-US" altLang="ko-KR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※ </a:t>
            </a:r>
            <a:r>
              <a:rPr lang="ko-KR" altLang="en-US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기초</a:t>
            </a:r>
            <a:r>
              <a:rPr lang="en-US" altLang="ko-KR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/</a:t>
            </a:r>
            <a:r>
              <a:rPr lang="ko-KR" altLang="en-US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차상위의 경우 </a:t>
            </a:r>
            <a:r>
              <a:rPr lang="en-US" altLang="ko-KR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70</a:t>
            </a:r>
            <a:r>
              <a:rPr lang="ko-KR" altLang="en-US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점 이상 취득</a:t>
            </a:r>
            <a:endParaRPr lang="en-US" altLang="ko-KR" sz="1600" b="1"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defTabSz="410766" hangingPunct="0">
              <a:lnSpc>
                <a:spcPts val="2700"/>
              </a:lnSpc>
            </a:pPr>
            <a:r>
              <a:rPr lang="en-US" altLang="ko-KR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※ </a:t>
            </a:r>
            <a:r>
              <a:rPr lang="ko-KR" altLang="en-US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장애학생의 경우 이수학점 및 성적기준 미적용</a:t>
            </a:r>
            <a:endParaRPr lang="en-US" altLang="ko-KR" sz="1600" b="1"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6577781"/>
            <a:ext cx="9247238" cy="2802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719" y="248458"/>
            <a:ext cx="546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rgbClr val="003375"/>
                </a:solidFill>
                <a:latin typeface="+mn-ea"/>
                <a:cs typeface="Pretendard Variable SemiBold"/>
                <a:sym typeface="Apple SD 산돌고딕 Neo 옅은체"/>
              </a:rPr>
              <a:t>1. </a:t>
            </a:r>
            <a:r>
              <a:rPr lang="ko-KR" altLang="en-US" sz="2000" b="1">
                <a:solidFill>
                  <a:srgbClr val="003375"/>
                </a:solidFill>
                <a:latin typeface="+mn-ea"/>
                <a:cs typeface="Pretendard Variable SemiBold"/>
                <a:sym typeface="Apple SD 산돌고딕 Neo 옅은체"/>
              </a:rPr>
              <a:t>한국장학재단 장학금 소개</a:t>
            </a:r>
            <a:endParaRPr lang="ko-Kore-KR" altLang="en-US" sz="2000">
              <a:solidFill>
                <a:srgbClr val="003375"/>
              </a:solidFill>
              <a:latin typeface="+mn-ea"/>
              <a:cs typeface="Pretendard Variable SemiBold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07F2CE-F29C-40C3-BDEC-16D72A4F0811}"/>
              </a:ext>
            </a:extLst>
          </p:cNvPr>
          <p:cNvSpPr txBox="1"/>
          <p:nvPr/>
        </p:nvSpPr>
        <p:spPr>
          <a:xfrm>
            <a:off x="277903" y="1010029"/>
            <a:ext cx="57732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■ 국가장학금 </a:t>
            </a:r>
            <a:r>
              <a:rPr lang="en-US" altLang="ko-KR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II</a:t>
            </a: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유형</a:t>
            </a:r>
            <a:r>
              <a:rPr lang="en-US" altLang="ko-KR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(</a:t>
            </a: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대학연계지원형</a:t>
            </a:r>
            <a:r>
              <a:rPr lang="en-US" altLang="ko-KR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DCFF4F-B323-40C8-8C59-82302403C798}"/>
              </a:ext>
            </a:extLst>
          </p:cNvPr>
          <p:cNvSpPr txBox="1"/>
          <p:nvPr/>
        </p:nvSpPr>
        <p:spPr>
          <a:xfrm>
            <a:off x="277902" y="1893393"/>
            <a:ext cx="982283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defRPr/>
            </a:pP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○ 등록금 필수경비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(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입학금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, 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수업료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) 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범위 내에서 학자금 지원구간에 따라 차등 지원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ECF02A-9314-4153-8427-0C09F4130F8D}"/>
              </a:ext>
            </a:extLst>
          </p:cNvPr>
          <p:cNvSpPr txBox="1"/>
          <p:nvPr/>
        </p:nvSpPr>
        <p:spPr>
          <a:xfrm>
            <a:off x="286870" y="2750196"/>
            <a:ext cx="301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10766" latinLnBrk="0" hangingPunct="0"/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○ 지원자격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2F5CFB-6353-48CA-85BA-5088F5AA2C5D}"/>
              </a:ext>
            </a:extLst>
          </p:cNvPr>
          <p:cNvSpPr txBox="1"/>
          <p:nvPr/>
        </p:nvSpPr>
        <p:spPr>
          <a:xfrm>
            <a:off x="286861" y="3189934"/>
            <a:ext cx="9430880" cy="110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>
              <a:lnSpc>
                <a:spcPts val="2700"/>
              </a:lnSpc>
            </a:pP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대한민국 국적으로 국내 대학에 재학 중인 학자금 지원 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9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구간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(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소득분위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)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 이하인 자</a:t>
            </a:r>
            <a:endParaRPr lang="en-US" altLang="ko-KR" b="1">
              <a:solidFill>
                <a:srgbClr val="00327B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defTabSz="410766" hangingPunct="0">
              <a:lnSpc>
                <a:spcPts val="2700"/>
              </a:lnSpc>
            </a:pP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해당 학기 신청절차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(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가구원동의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, 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서류제출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)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를 완료하여 소득수준이 파악된 자</a:t>
            </a:r>
            <a:endParaRPr lang="en-US" altLang="ko-KR" b="1">
              <a:solidFill>
                <a:srgbClr val="00327B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defTabSz="410766" hangingPunct="0">
              <a:lnSpc>
                <a:spcPts val="2700"/>
              </a:lnSpc>
            </a:pP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대학자체선발기준에 부합한 자</a:t>
            </a:r>
            <a:endParaRPr lang="en-US" altLang="ko-KR" b="1">
              <a:solidFill>
                <a:srgbClr val="00327B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6577781"/>
            <a:ext cx="9247238" cy="2802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719" y="248458"/>
            <a:ext cx="546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rgbClr val="003375"/>
                </a:solidFill>
                <a:latin typeface="+mn-ea"/>
                <a:cs typeface="Pretendard Variable SemiBold"/>
                <a:sym typeface="Apple SD 산돌고딕 Neo 옅은체"/>
              </a:rPr>
              <a:t>1. </a:t>
            </a:r>
            <a:r>
              <a:rPr lang="ko-KR" altLang="en-US" sz="2000" b="1">
                <a:solidFill>
                  <a:srgbClr val="003375"/>
                </a:solidFill>
                <a:latin typeface="+mn-ea"/>
                <a:cs typeface="Pretendard Variable SemiBold"/>
                <a:sym typeface="Apple SD 산돌고딕 Neo 옅은체"/>
              </a:rPr>
              <a:t>한국장학재단 장학금 소개</a:t>
            </a:r>
            <a:endParaRPr lang="ko-Kore-KR" altLang="en-US" sz="2000">
              <a:solidFill>
                <a:srgbClr val="003375"/>
              </a:solidFill>
              <a:latin typeface="+mn-ea"/>
              <a:cs typeface="Pretendard Variable Semi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656" y="2725826"/>
            <a:ext cx="86239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defRPr/>
            </a:pPr>
            <a:r>
              <a:rPr lang="en-US" altLang="ko-KR" sz="1600" b="1">
                <a:latin typeface="+mn-ea"/>
                <a:cs typeface="Pretendard ExtraBold"/>
                <a:sym typeface="Apple SD 산돌고딕 Neo 옅은체"/>
              </a:rPr>
              <a:t>※ </a:t>
            </a:r>
            <a:r>
              <a:rPr lang="ko-KR" altLang="en-US" sz="1600" b="1">
                <a:latin typeface="+mn-ea"/>
                <a:cs typeface="Pretendard ExtraBold"/>
                <a:sym typeface="Apple SD 산돌고딕 Neo 옅은체"/>
              </a:rPr>
              <a:t>다자녀 신청자 본인 서열이 셋째 이상인 경우 </a:t>
            </a:r>
            <a:r>
              <a:rPr lang="en-US" altLang="ko-KR" sz="1600" b="1">
                <a:latin typeface="+mn-ea"/>
                <a:cs typeface="Pretendard ExtraBold"/>
                <a:sym typeface="Apple SD 산돌고딕 Neo 옅은체"/>
              </a:rPr>
              <a:t>8</a:t>
            </a:r>
            <a:r>
              <a:rPr lang="ko-KR" altLang="en-US" sz="1600" b="1">
                <a:latin typeface="+mn-ea"/>
                <a:cs typeface="Pretendard ExtraBold"/>
                <a:sym typeface="Apple SD 산돌고딕 Neo 옅은체"/>
              </a:rPr>
              <a:t>구간 이하는 전액</a:t>
            </a:r>
            <a:r>
              <a:rPr lang="en-US" altLang="ko-KR" sz="1600" b="1">
                <a:latin typeface="+mn-ea"/>
                <a:cs typeface="Pretendard ExtraBold"/>
                <a:sym typeface="Apple SD 산돌고딕 Neo 옅은체"/>
              </a:rPr>
              <a:t>, 9</a:t>
            </a:r>
            <a:r>
              <a:rPr lang="ko-KR" altLang="en-US" sz="1600" b="1">
                <a:latin typeface="+mn-ea"/>
                <a:cs typeface="Pretendard ExtraBold"/>
                <a:sym typeface="Apple SD 산돌고딕 Neo 옅은체"/>
              </a:rPr>
              <a:t>구간은 </a:t>
            </a:r>
            <a:r>
              <a:rPr lang="en-US" altLang="ko-KR" sz="1600" b="1">
                <a:latin typeface="+mn-ea"/>
                <a:cs typeface="Pretendard ExtraBold"/>
                <a:sym typeface="Apple SD 산돌고딕 Neo 옅은체"/>
              </a:rPr>
              <a:t>100</a:t>
            </a:r>
            <a:r>
              <a:rPr lang="ko-KR" altLang="en-US" sz="1600" b="1">
                <a:latin typeface="+mn-ea"/>
                <a:cs typeface="Pretendard ExtraBold"/>
                <a:sym typeface="Apple SD 산돌고딕 Neo 옅은체"/>
              </a:rPr>
              <a:t>만원</a:t>
            </a: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574957"/>
              </p:ext>
            </p:extLst>
          </p:nvPr>
        </p:nvGraphicFramePr>
        <p:xfrm>
          <a:off x="377854" y="1891275"/>
          <a:ext cx="7099473" cy="706120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1424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88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8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381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기초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맑은 고딕"/>
                        </a:rPr>
                        <a:t>/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차상위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맑은 고딕"/>
                        </a:rPr>
                        <a:t>1~3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구간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맑은 고딕"/>
                        </a:rPr>
                        <a:t>4~6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구간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맑은 고딕"/>
                        </a:rPr>
                        <a:t>7~8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구간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맑은 고딕"/>
                        </a:rPr>
                        <a:t>9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구간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전액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맑은 고딕"/>
                        </a:rPr>
                        <a:t>285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만원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맑은 고딕"/>
                        </a:rPr>
                        <a:t>240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만원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맑은 고딕"/>
                        </a:rPr>
                        <a:t>225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만원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맑은 고딕"/>
                        </a:rPr>
                        <a:t>67.5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만원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7"/>
          <p:cNvSpPr txBox="1"/>
          <p:nvPr/>
        </p:nvSpPr>
        <p:spPr>
          <a:xfrm>
            <a:off x="262656" y="3055360"/>
            <a:ext cx="56908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defRPr/>
            </a:pPr>
            <a:r>
              <a:rPr lang="en-US" altLang="ko-KR" sz="1600" b="1">
                <a:latin typeface="+mn-ea"/>
                <a:cs typeface="Pretendard ExtraBold"/>
                <a:sym typeface="Apple SD 산돌고딕 Neo 옅은체"/>
              </a:rPr>
              <a:t>※ </a:t>
            </a:r>
            <a:r>
              <a:rPr lang="ko-KR" altLang="en-US" sz="1600" b="1">
                <a:latin typeface="+mn-ea"/>
                <a:cs typeface="Pretendard ExtraBold"/>
                <a:sym typeface="Apple SD 산돌고딕 Neo 옅은체"/>
              </a:rPr>
              <a:t>등록금 필수경비</a:t>
            </a:r>
            <a:r>
              <a:rPr lang="en-US" altLang="ko-KR" sz="1600" b="1">
                <a:latin typeface="+mn-ea"/>
                <a:cs typeface="Pretendard ExtraBold"/>
                <a:sym typeface="Apple SD 산돌고딕 Neo 옅은체"/>
              </a:rPr>
              <a:t>(</a:t>
            </a:r>
            <a:r>
              <a:rPr lang="ko-KR" altLang="en-US" sz="1600" b="1">
                <a:latin typeface="+mn-ea"/>
                <a:cs typeface="Pretendard ExtraBold"/>
                <a:sym typeface="Apple SD 산돌고딕 Neo 옅은체"/>
              </a:rPr>
              <a:t>입학금</a:t>
            </a:r>
            <a:r>
              <a:rPr lang="en-US" altLang="ko-KR" sz="1600" b="1">
                <a:latin typeface="+mn-ea"/>
                <a:cs typeface="Pretendard ExtraBold"/>
                <a:sym typeface="Apple SD 산돌고딕 Neo 옅은체"/>
              </a:rPr>
              <a:t>, </a:t>
            </a:r>
            <a:r>
              <a:rPr lang="ko-KR" altLang="en-US" sz="1600" b="1">
                <a:latin typeface="+mn-ea"/>
                <a:cs typeface="Pretendard ExtraBold"/>
                <a:sym typeface="Apple SD 산돌고딕 Neo 옅은체"/>
              </a:rPr>
              <a:t>수업료</a:t>
            </a:r>
            <a:r>
              <a:rPr lang="en-US" altLang="ko-KR" sz="1600" b="1">
                <a:latin typeface="+mn-ea"/>
                <a:cs typeface="Pretendard ExtraBold"/>
                <a:sym typeface="Apple SD 산돌고딕 Neo 옅은체"/>
              </a:rPr>
              <a:t>) </a:t>
            </a:r>
            <a:r>
              <a:rPr lang="ko-KR" altLang="en-US" sz="1600" b="1">
                <a:latin typeface="+mn-ea"/>
                <a:cs typeface="Pretendard ExtraBold"/>
                <a:sym typeface="Apple SD 산돌고딕 Neo 옅은체"/>
              </a:rPr>
              <a:t>범위 내에서 지원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F3FA31-3917-43DA-AF58-CCD56AA80654}"/>
              </a:ext>
            </a:extLst>
          </p:cNvPr>
          <p:cNvSpPr txBox="1"/>
          <p:nvPr/>
        </p:nvSpPr>
        <p:spPr>
          <a:xfrm>
            <a:off x="277902" y="1321145"/>
            <a:ext cx="65895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○ 학자금 지원 구간별 학기당 최대지원금액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C0E8B9-1D02-4FF9-963B-C9E831AF8994}"/>
              </a:ext>
            </a:extLst>
          </p:cNvPr>
          <p:cNvSpPr txBox="1"/>
          <p:nvPr/>
        </p:nvSpPr>
        <p:spPr>
          <a:xfrm>
            <a:off x="277903" y="815791"/>
            <a:ext cx="28238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■ 다자녀 국가장학금</a:t>
            </a:r>
            <a:endParaRPr lang="en-US" altLang="ko-KR" sz="2000" b="1">
              <a:solidFill>
                <a:srgbClr val="063375"/>
              </a:solidFill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0E3AF0-BAC4-4C88-86C3-E7DC1415F71B}"/>
              </a:ext>
            </a:extLst>
          </p:cNvPr>
          <p:cNvSpPr txBox="1"/>
          <p:nvPr/>
        </p:nvSpPr>
        <p:spPr>
          <a:xfrm>
            <a:off x="286870" y="3540588"/>
            <a:ext cx="301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10766" latinLnBrk="0" hangingPunct="0"/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○ 지원자격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376350-5D99-4EA8-9A01-4095473ADF99}"/>
              </a:ext>
            </a:extLst>
          </p:cNvPr>
          <p:cNvSpPr txBox="1"/>
          <p:nvPr/>
        </p:nvSpPr>
        <p:spPr>
          <a:xfrm>
            <a:off x="286861" y="3980326"/>
            <a:ext cx="9502598" cy="230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>
              <a:lnSpc>
                <a:spcPts val="2500"/>
              </a:lnSpc>
            </a:pP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대한민국 국적으로 국내 대학에 재학 중인 학자금 지원 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9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구간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(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소득분위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)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 이하인 자</a:t>
            </a:r>
            <a:endParaRPr lang="en-US" altLang="ko-KR" b="1">
              <a:solidFill>
                <a:srgbClr val="00327B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defTabSz="410766" hangingPunct="0">
              <a:lnSpc>
                <a:spcPts val="2500"/>
              </a:lnSpc>
            </a:pP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해당 학기 신청절차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(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가구원동의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, 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서류제출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)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를 완료하여 소득수준이 파악된 자</a:t>
            </a:r>
            <a:endParaRPr lang="en-US" altLang="ko-KR" b="1">
              <a:solidFill>
                <a:srgbClr val="00327B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defTabSz="410766" hangingPunct="0">
              <a:lnSpc>
                <a:spcPts val="2500"/>
              </a:lnSpc>
            </a:pP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다자녀 가정의 가구원인 대학생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(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미혼에 한함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)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으로서 직전학기 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12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학점 이수하여</a:t>
            </a:r>
            <a:endParaRPr lang="en-US" altLang="ko-KR" b="1">
              <a:solidFill>
                <a:srgbClr val="00327B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defTabSz="410766" hangingPunct="0">
              <a:lnSpc>
                <a:spcPts val="2500"/>
              </a:lnSpc>
            </a:pP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백분위 점수 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80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점 이상 취득자</a:t>
            </a:r>
            <a:endParaRPr lang="en-US" altLang="ko-KR" b="1">
              <a:solidFill>
                <a:srgbClr val="00327B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defTabSz="410766" hangingPunct="0">
              <a:lnSpc>
                <a:spcPts val="2500"/>
              </a:lnSpc>
            </a:pPr>
            <a:r>
              <a:rPr lang="en-US" altLang="ko-KR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※ </a:t>
            </a:r>
            <a:r>
              <a:rPr lang="ko-KR" altLang="en-US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신</a:t>
            </a:r>
            <a:r>
              <a:rPr lang="en-US" altLang="ko-KR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·</a:t>
            </a:r>
            <a:r>
              <a:rPr lang="ko-KR" altLang="en-US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편</a:t>
            </a:r>
            <a:r>
              <a:rPr lang="en-US" altLang="ko-KR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·</a:t>
            </a:r>
            <a:r>
              <a:rPr lang="ko-KR" altLang="en-US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재입학생 첫 학기 성적 무관</a:t>
            </a:r>
            <a:endParaRPr lang="en-US" altLang="ko-KR" sz="1600" b="1"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defTabSz="410766" hangingPunct="0">
              <a:lnSpc>
                <a:spcPts val="2500"/>
              </a:lnSpc>
            </a:pPr>
            <a:r>
              <a:rPr lang="en-US" altLang="ko-KR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※ </a:t>
            </a:r>
            <a:r>
              <a:rPr lang="ko-KR" altLang="en-US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기초</a:t>
            </a:r>
            <a:r>
              <a:rPr lang="en-US" altLang="ko-KR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/</a:t>
            </a:r>
            <a:r>
              <a:rPr lang="ko-KR" altLang="en-US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차상위의 경우 </a:t>
            </a:r>
            <a:r>
              <a:rPr lang="en-US" altLang="ko-KR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70</a:t>
            </a:r>
            <a:r>
              <a:rPr lang="ko-KR" altLang="en-US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점 이상 취득</a:t>
            </a:r>
            <a:endParaRPr lang="en-US" altLang="ko-KR" sz="1600" b="1"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defTabSz="410766" hangingPunct="0">
              <a:lnSpc>
                <a:spcPts val="2500"/>
              </a:lnSpc>
            </a:pPr>
            <a:r>
              <a:rPr lang="en-US" altLang="ko-KR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※ </a:t>
            </a:r>
            <a:r>
              <a:rPr lang="ko-KR" altLang="en-US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장애학생의 경우 이수학점 및 성적기준 미적용</a:t>
            </a:r>
            <a:endParaRPr lang="en-US" altLang="ko-KR" sz="1600" b="1"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6577781"/>
            <a:ext cx="9247238" cy="2802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319" y="248458"/>
            <a:ext cx="546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rgbClr val="003375"/>
                </a:solidFill>
                <a:latin typeface="+mn-ea"/>
                <a:cs typeface="Pretendard Variable SemiBold"/>
                <a:sym typeface="Apple SD 산돌고딕 Neo 옅은체"/>
              </a:rPr>
              <a:t>1. </a:t>
            </a:r>
            <a:r>
              <a:rPr lang="ko-KR" altLang="en-US" sz="2000" b="1">
                <a:solidFill>
                  <a:srgbClr val="003375"/>
                </a:solidFill>
                <a:latin typeface="+mn-ea"/>
                <a:cs typeface="Pretendard Variable SemiBold"/>
                <a:sym typeface="Apple SD 산돌고딕 Neo 옅은체"/>
              </a:rPr>
              <a:t>한국장학재단 장학금 소개</a:t>
            </a:r>
            <a:endParaRPr lang="ko-Kore-KR" altLang="en-US" sz="2000">
              <a:solidFill>
                <a:srgbClr val="003375"/>
              </a:solidFill>
              <a:latin typeface="+mn-ea"/>
              <a:cs typeface="Pretendard Variable Semi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503" y="762001"/>
            <a:ext cx="57732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■ 중소기업 취업연계 장학금</a:t>
            </a:r>
            <a:r>
              <a:rPr lang="en-US" altLang="ko-KR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(</a:t>
            </a: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희망사다리 </a:t>
            </a:r>
            <a:r>
              <a:rPr lang="en-US" altLang="ko-KR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I</a:t>
            </a: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유형</a:t>
            </a:r>
            <a:r>
              <a:rPr lang="en-US" altLang="ko-KR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8C21BF-7F95-4F86-9871-0347C7BB936E}"/>
              </a:ext>
            </a:extLst>
          </p:cNvPr>
          <p:cNvSpPr txBox="1"/>
          <p:nvPr/>
        </p:nvSpPr>
        <p:spPr>
          <a:xfrm>
            <a:off x="99319" y="1348000"/>
            <a:ext cx="2123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○ 신청기한</a:t>
            </a:r>
            <a:endParaRPr lang="ko-KR" altLang="en-US" sz="2000" b="1">
              <a:solidFill>
                <a:srgbClr val="063375"/>
              </a:solidFill>
              <a:highlight>
                <a:srgbClr val="FFFF00"/>
              </a:highlight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86C6F0-A0B3-4511-B9C0-5BE7AE119E07}"/>
              </a:ext>
            </a:extLst>
          </p:cNvPr>
          <p:cNvSpPr txBox="1"/>
          <p:nvPr/>
        </p:nvSpPr>
        <p:spPr>
          <a:xfrm>
            <a:off x="134470" y="1748110"/>
            <a:ext cx="5477432" cy="405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lnSpc>
                <a:spcPts val="2700"/>
              </a:lnSpc>
              <a:defRPr/>
            </a:pP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(1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학기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) ’24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년 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3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월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 / (2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학기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) ’24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년 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9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월</a:t>
            </a:r>
            <a:endParaRPr lang="en-US" altLang="ko-KR" sz="1900" b="1">
              <a:solidFill>
                <a:srgbClr val="063375"/>
              </a:solidFill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A47324-4FF1-466A-A3F6-986A37B554B0}"/>
              </a:ext>
            </a:extLst>
          </p:cNvPr>
          <p:cNvSpPr txBox="1"/>
          <p:nvPr/>
        </p:nvSpPr>
        <p:spPr>
          <a:xfrm>
            <a:off x="99320" y="4930610"/>
            <a:ext cx="1962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10766" latinLnBrk="0" hangingPunct="0"/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○ 지원자격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14D1AC-2F4D-47E3-B301-BD79E6662D71}"/>
              </a:ext>
            </a:extLst>
          </p:cNvPr>
          <p:cNvSpPr txBox="1"/>
          <p:nvPr/>
        </p:nvSpPr>
        <p:spPr>
          <a:xfrm>
            <a:off x="99319" y="5336850"/>
            <a:ext cx="9797716" cy="748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>
              <a:lnSpc>
                <a:spcPts val="2700"/>
              </a:lnSpc>
            </a:pP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대한민국 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국적으로 선발학기 기준 전문대 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2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학년 이상인 자</a:t>
            </a:r>
            <a:endParaRPr lang="en-US" altLang="ko-KR" b="1">
              <a:solidFill>
                <a:srgbClr val="00327B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defTabSz="410766" hangingPunct="0">
              <a:lnSpc>
                <a:spcPts val="2700"/>
              </a:lnSpc>
            </a:pP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직전학기 대학별 최소 이수학점 이상을 이수하고 백분위 점수 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70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점 이상 취득자</a:t>
            </a:r>
            <a:endParaRPr lang="en-US" altLang="ko-KR" b="1">
              <a:solidFill>
                <a:srgbClr val="00327B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E063E4-B319-4FEB-9140-60E3E43D20BE}"/>
              </a:ext>
            </a:extLst>
          </p:cNvPr>
          <p:cNvSpPr txBox="1"/>
          <p:nvPr/>
        </p:nvSpPr>
        <p:spPr>
          <a:xfrm>
            <a:off x="5611902" y="2675293"/>
            <a:ext cx="2843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○ 학기당 지원금액</a:t>
            </a:r>
            <a:endParaRPr lang="ko-KR" altLang="en-US" sz="2000" b="1">
              <a:solidFill>
                <a:srgbClr val="063375"/>
              </a:solidFill>
              <a:highlight>
                <a:srgbClr val="FFFF00"/>
              </a:highlight>
              <a:latin typeface="+mn-ea"/>
              <a:cs typeface="Pretendard ExtraBold"/>
              <a:sym typeface="Apple SD 산돌고딕 Neo 옅은체"/>
            </a:endParaRPr>
          </a:p>
        </p:txBody>
      </p:sp>
      <p:graphicFrame>
        <p:nvGraphicFramePr>
          <p:cNvPr id="27" name="표 26">
            <a:extLst>
              <a:ext uri="{FF2B5EF4-FFF2-40B4-BE49-F238E27FC236}">
                <a16:creationId xmlns:a16="http://schemas.microsoft.com/office/drawing/2014/main" id="{4C0A1122-4804-4091-83BD-3561E6EDC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016736"/>
              </p:ext>
            </p:extLst>
          </p:nvPr>
        </p:nvGraphicFramePr>
        <p:xfrm>
          <a:off x="5740020" y="3167471"/>
          <a:ext cx="3762570" cy="914400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1772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81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취업지원유형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창업지원유형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704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등록금 전액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맑은 고딕"/>
                        </a:rPr>
                        <a:t>+</a:t>
                      </a:r>
                    </a:p>
                    <a:p>
                      <a:pPr algn="ctr">
                        <a:defRPr/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취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맑은 고딕"/>
                        </a:rPr>
                        <a:t>·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창업지원금 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맑은 고딕"/>
                        </a:rPr>
                        <a:t>200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만원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190B8C02-3559-4B1A-89A7-F3629F8C5642}"/>
              </a:ext>
            </a:extLst>
          </p:cNvPr>
          <p:cNvSpPr txBox="1"/>
          <p:nvPr/>
        </p:nvSpPr>
        <p:spPr>
          <a:xfrm>
            <a:off x="134470" y="2679975"/>
            <a:ext cx="182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10766" latinLnBrk="0" hangingPunct="0"/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○ 신청방법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3FB817-7884-4D92-82A2-DE340C3A6EDB}"/>
              </a:ext>
            </a:extLst>
          </p:cNvPr>
          <p:cNvSpPr txBox="1"/>
          <p:nvPr/>
        </p:nvSpPr>
        <p:spPr>
          <a:xfrm>
            <a:off x="134461" y="3074888"/>
            <a:ext cx="5764313" cy="133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>
              <a:lnSpc>
                <a:spcPts val="2500"/>
              </a:lnSpc>
            </a:pP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 한국장학재단 홈페이지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(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  <a:hlinkClick r:id="rId4"/>
              </a:rPr>
              <a:t>https://www.kosaf.go.kr/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)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 또는 모바일 앱을 통해 </a:t>
            </a:r>
            <a:r>
              <a:rPr lang="ko-KR" altLang="en-US" b="1">
                <a:solidFill>
                  <a:srgbClr val="063375"/>
                </a:solidFill>
                <a:highlight>
                  <a:srgbClr val="FFFF00"/>
                </a:highlight>
                <a:latin typeface="+mn-ea"/>
                <a:cs typeface="Pretendard ExtraBold" panose="02000903000000020004" pitchFamily="50" charset="-127"/>
                <a:sym typeface="Apple SD 산돌고딕 Neo 옅은체"/>
              </a:rPr>
              <a:t>학생 직접 신청</a:t>
            </a:r>
            <a:endParaRPr lang="en-US" altLang="ko-KR" b="1">
              <a:solidFill>
                <a:srgbClr val="063375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defTabSz="410766" hangingPunct="0">
              <a:lnSpc>
                <a:spcPts val="2500"/>
              </a:lnSpc>
            </a:pPr>
            <a:r>
              <a:rPr lang="en-US" altLang="ko-KR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※ </a:t>
            </a:r>
            <a:r>
              <a:rPr lang="ko-KR" altLang="en-US" sz="1600" b="1">
                <a:highlight>
                  <a:srgbClr val="FFFF00"/>
                </a:highlight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대리 신청 불가</a:t>
            </a:r>
            <a:r>
              <a:rPr lang="en-US" altLang="ko-KR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, </a:t>
            </a:r>
            <a:r>
              <a:rPr lang="ko-KR" altLang="en-US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더 자세한 신청방법은 서정대학교 대학 홈페이지 장학 공지사항 참고</a:t>
            </a:r>
            <a:endParaRPr lang="en-US" altLang="ko-KR" sz="1600" b="1"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78E55F9B-B38A-4DF7-82B6-DAA9EB905609}"/>
              </a:ext>
            </a:extLst>
          </p:cNvPr>
          <p:cNvSpPr txBox="1"/>
          <p:nvPr/>
        </p:nvSpPr>
        <p:spPr>
          <a:xfrm>
            <a:off x="5657081" y="4120432"/>
            <a:ext cx="4499933" cy="692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lnSpc>
                <a:spcPts val="2500"/>
              </a:lnSpc>
              <a:defRPr/>
            </a:pPr>
            <a:r>
              <a:rPr lang="en-US" altLang="ko-KR" sz="14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※ </a:t>
            </a:r>
            <a:r>
              <a:rPr lang="ko-KR" altLang="en-US" sz="14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중소 및 중견기업</a:t>
            </a:r>
            <a:r>
              <a:rPr lang="en-US" altLang="ko-KR" sz="14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(</a:t>
            </a:r>
            <a:r>
              <a:rPr lang="ko-KR" altLang="en-US" sz="14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연매출액 </a:t>
            </a:r>
            <a:r>
              <a:rPr lang="en-US" altLang="ko-KR" sz="14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5,000</a:t>
            </a:r>
            <a:r>
              <a:rPr lang="ko-KR" altLang="en-US" sz="14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억원 이하</a:t>
            </a:r>
            <a:r>
              <a:rPr lang="en-US" altLang="ko-KR" sz="14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) </a:t>
            </a:r>
            <a:r>
              <a:rPr lang="ko-KR" altLang="en-US" sz="14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근무 또는 중소기업 창업 및 유지 의무교육 이수 필수</a:t>
            </a:r>
            <a:endParaRPr lang="en-US" altLang="ko-KR" sz="1400" b="1">
              <a:solidFill>
                <a:srgbClr val="FF0000"/>
              </a:solidFill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31" name="TextBox 17">
            <a:extLst>
              <a:ext uri="{FF2B5EF4-FFF2-40B4-BE49-F238E27FC236}">
                <a16:creationId xmlns:a16="http://schemas.microsoft.com/office/drawing/2014/main" id="{B55E71AB-41BC-4EDD-B6DF-51D7B108A2DE}"/>
              </a:ext>
            </a:extLst>
          </p:cNvPr>
          <p:cNvSpPr txBox="1"/>
          <p:nvPr/>
        </p:nvSpPr>
        <p:spPr>
          <a:xfrm>
            <a:off x="147540" y="2089908"/>
            <a:ext cx="1995026" cy="39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lnSpc>
                <a:spcPts val="2700"/>
              </a:lnSpc>
              <a:defRPr/>
            </a:pPr>
            <a:r>
              <a:rPr lang="en-US" altLang="ko-KR" sz="1600" b="1">
                <a:latin typeface="+mn-ea"/>
                <a:cs typeface="Pretendard ExtraBold"/>
                <a:sym typeface="Apple SD 산돌고딕 Neo 옅은체"/>
              </a:rPr>
              <a:t>※ 2024</a:t>
            </a:r>
            <a:r>
              <a:rPr lang="ko-KR" altLang="en-US" sz="1600" b="1">
                <a:latin typeface="+mn-ea"/>
                <a:cs typeface="Pretendard ExtraBold"/>
                <a:sym typeface="Apple SD 산돌고딕 Neo 옅은체"/>
              </a:rPr>
              <a:t>년도 기준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EC82A-FC40-29F9-CA4A-CAB9C5214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A498070-156F-9A69-A117-D20CC5317F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6577781"/>
            <a:ext cx="9247238" cy="2802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BA8B22-27D4-51AF-EC0E-110C6846F1DD}"/>
              </a:ext>
            </a:extLst>
          </p:cNvPr>
          <p:cNvSpPr txBox="1"/>
          <p:nvPr/>
        </p:nvSpPr>
        <p:spPr>
          <a:xfrm>
            <a:off x="135176" y="248458"/>
            <a:ext cx="546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rgbClr val="003375"/>
                </a:solidFill>
                <a:latin typeface="+mn-ea"/>
                <a:cs typeface="Pretendard Variable SemiBold"/>
                <a:sym typeface="Apple SD 산돌고딕 Neo 옅은체"/>
              </a:rPr>
              <a:t>1. </a:t>
            </a:r>
            <a:r>
              <a:rPr lang="ko-KR" altLang="en-US" sz="2000" b="1">
                <a:solidFill>
                  <a:srgbClr val="003375"/>
                </a:solidFill>
                <a:latin typeface="+mn-ea"/>
                <a:cs typeface="Pretendard Variable SemiBold"/>
                <a:sym typeface="Apple SD 산돌고딕 Neo 옅은체"/>
              </a:rPr>
              <a:t>한국장학재단 장학금 소개</a:t>
            </a:r>
            <a:endParaRPr lang="ko-Kore-KR" altLang="en-US" sz="2000">
              <a:solidFill>
                <a:srgbClr val="003375"/>
              </a:solidFill>
              <a:latin typeface="+mn-ea"/>
              <a:cs typeface="Pretendard Variable Semi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CEE5A8-70DC-61B8-B38B-8620139E3285}"/>
              </a:ext>
            </a:extLst>
          </p:cNvPr>
          <p:cNvSpPr txBox="1"/>
          <p:nvPr/>
        </p:nvSpPr>
        <p:spPr>
          <a:xfrm>
            <a:off x="161360" y="762001"/>
            <a:ext cx="57732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■ 고졸 후학습자 장학금</a:t>
            </a:r>
            <a:r>
              <a:rPr lang="en-US" altLang="ko-KR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(</a:t>
            </a: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희망사다리 </a:t>
            </a:r>
            <a:r>
              <a:rPr lang="en-US" altLang="ko-KR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II</a:t>
            </a: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유형</a:t>
            </a:r>
            <a:r>
              <a:rPr lang="en-US" altLang="ko-KR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D79634-6B27-45CA-8017-7A6EA6AC7CF9}"/>
              </a:ext>
            </a:extLst>
          </p:cNvPr>
          <p:cNvSpPr txBox="1"/>
          <p:nvPr/>
        </p:nvSpPr>
        <p:spPr>
          <a:xfrm>
            <a:off x="135176" y="1348000"/>
            <a:ext cx="2123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○ 신청기한</a:t>
            </a:r>
            <a:endParaRPr lang="ko-KR" altLang="en-US" sz="2000" b="1">
              <a:solidFill>
                <a:srgbClr val="063375"/>
              </a:solidFill>
              <a:highlight>
                <a:srgbClr val="FFFF00"/>
              </a:highlight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402F3C-46B5-43D3-AFC9-C596AFDDDCFA}"/>
              </a:ext>
            </a:extLst>
          </p:cNvPr>
          <p:cNvSpPr txBox="1"/>
          <p:nvPr/>
        </p:nvSpPr>
        <p:spPr>
          <a:xfrm>
            <a:off x="170326" y="1748110"/>
            <a:ext cx="4613341" cy="405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lnSpc>
                <a:spcPts val="2700"/>
              </a:lnSpc>
              <a:defRPr/>
            </a:pP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(1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학기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) ’24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년 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3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월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 / (2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학기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) ’24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년 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9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월</a:t>
            </a:r>
            <a:endParaRPr lang="en-US" altLang="ko-KR" sz="1900" b="1">
              <a:solidFill>
                <a:srgbClr val="063375"/>
              </a:solidFill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B5A1FC-DBF1-4EB8-B7FD-961DB44FCA65}"/>
              </a:ext>
            </a:extLst>
          </p:cNvPr>
          <p:cNvSpPr txBox="1"/>
          <p:nvPr/>
        </p:nvSpPr>
        <p:spPr>
          <a:xfrm>
            <a:off x="135177" y="4670633"/>
            <a:ext cx="1962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10766" latinLnBrk="0" hangingPunct="0"/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○ 지원자격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197621-D3D2-4A50-9525-A7D6908B009E}"/>
              </a:ext>
            </a:extLst>
          </p:cNvPr>
          <p:cNvSpPr txBox="1"/>
          <p:nvPr/>
        </p:nvSpPr>
        <p:spPr>
          <a:xfrm>
            <a:off x="135175" y="5076873"/>
            <a:ext cx="10120447" cy="1089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>
              <a:lnSpc>
                <a:spcPts val="2700"/>
              </a:lnSpc>
            </a:pP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대한민국 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국적으로 최종학력이 고졸인 자</a:t>
            </a:r>
            <a:endParaRPr lang="en-US" altLang="ko-KR" b="1">
              <a:solidFill>
                <a:srgbClr val="00327B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defTabSz="410766" hangingPunct="0">
              <a:lnSpc>
                <a:spcPts val="2700"/>
              </a:lnSpc>
            </a:pP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직전학기 백분위 점수 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70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점 이상 취득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(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신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·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편입생은 성적기준 미적용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)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 및 재직요건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*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 </a:t>
            </a:r>
            <a:r>
              <a:rPr lang="ko-KR" altLang="en-US" b="1" err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충족자</a:t>
            </a:r>
            <a:endParaRPr lang="en-US" altLang="ko-KR" b="1">
              <a:solidFill>
                <a:srgbClr val="00327B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defTabSz="410766" hangingPunct="0">
              <a:lnSpc>
                <a:spcPts val="2700"/>
              </a:lnSpc>
            </a:pPr>
            <a:r>
              <a:rPr lang="en-US" altLang="ko-KR" sz="15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*</a:t>
            </a:r>
            <a:r>
              <a:rPr lang="ko-KR" altLang="en-US" sz="15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선발학기 심사개시일 기준 산업체 재직기간이 </a:t>
            </a:r>
            <a:r>
              <a:rPr lang="en-US" altLang="ko-KR" sz="15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2</a:t>
            </a:r>
            <a:r>
              <a:rPr lang="ko-KR" altLang="en-US" sz="15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년 이상이며</a:t>
            </a:r>
            <a:r>
              <a:rPr lang="en-US" altLang="ko-KR" sz="15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, </a:t>
            </a:r>
            <a:r>
              <a:rPr lang="ko-KR" altLang="en-US" sz="1500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현재 재단이 인정하는 기업체에 재직 중인 자</a:t>
            </a:r>
            <a:endParaRPr lang="en-US" altLang="ko-KR" sz="1500" b="1"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42FA07-E1EA-491C-83E3-3842B0D09133}"/>
              </a:ext>
            </a:extLst>
          </p:cNvPr>
          <p:cNvSpPr txBox="1"/>
          <p:nvPr/>
        </p:nvSpPr>
        <p:spPr>
          <a:xfrm>
            <a:off x="5737404" y="2675293"/>
            <a:ext cx="2843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○ 학기당 지원금액</a:t>
            </a:r>
            <a:endParaRPr lang="ko-KR" altLang="en-US" sz="2000" b="1">
              <a:solidFill>
                <a:srgbClr val="063375"/>
              </a:solidFill>
              <a:highlight>
                <a:srgbClr val="FFFF00"/>
              </a:highlight>
              <a:latin typeface="+mn-ea"/>
              <a:cs typeface="Pretendard ExtraBold"/>
              <a:sym typeface="Apple SD 산돌고딕 Neo 옅은체"/>
            </a:endParaRPr>
          </a:p>
        </p:txBody>
      </p:sp>
      <p:graphicFrame>
        <p:nvGraphicFramePr>
          <p:cNvPr id="31" name="표 30">
            <a:extLst>
              <a:ext uri="{FF2B5EF4-FFF2-40B4-BE49-F238E27FC236}">
                <a16:creationId xmlns:a16="http://schemas.microsoft.com/office/drawing/2014/main" id="{B3BF4A93-E390-45A8-8432-14C05DBC3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861670"/>
              </p:ext>
            </p:extLst>
          </p:nvPr>
        </p:nvGraphicFramePr>
        <p:xfrm>
          <a:off x="5865522" y="3167471"/>
          <a:ext cx="3762570" cy="670560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1772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81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중소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맑은 고딕"/>
                        </a:rPr>
                        <a:t>·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중견기업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대기업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맑은 고딕"/>
                        </a:rPr>
                        <a:t>·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비영리기관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70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등록금 전액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등록금 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맑은 고딕"/>
                        </a:rPr>
                        <a:t>50%</a:t>
                      </a:r>
                      <a:endParaRPr lang="ko-KR" altLang="en-US" sz="1600" b="1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AE17A110-4233-48CF-ABD2-20352FA9EA45}"/>
              </a:ext>
            </a:extLst>
          </p:cNvPr>
          <p:cNvSpPr txBox="1"/>
          <p:nvPr/>
        </p:nvSpPr>
        <p:spPr>
          <a:xfrm>
            <a:off x="170327" y="2679975"/>
            <a:ext cx="182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10766" latinLnBrk="0" hangingPunct="0"/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○ 신청방법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9E13EF-0B72-40C1-A837-94E967665A80}"/>
              </a:ext>
            </a:extLst>
          </p:cNvPr>
          <p:cNvSpPr txBox="1"/>
          <p:nvPr/>
        </p:nvSpPr>
        <p:spPr>
          <a:xfrm>
            <a:off x="170318" y="3074888"/>
            <a:ext cx="5764313" cy="133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>
              <a:lnSpc>
                <a:spcPts val="2500"/>
              </a:lnSpc>
            </a:pP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 한국장학재단 홈페이지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(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  <a:hlinkClick r:id="rId4"/>
              </a:rPr>
              <a:t>https://www.kosaf.go.kr/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)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 또는 모바일 앱을 통해 </a:t>
            </a:r>
            <a:r>
              <a:rPr lang="ko-KR" altLang="en-US" b="1">
                <a:solidFill>
                  <a:srgbClr val="063375"/>
                </a:solidFill>
                <a:highlight>
                  <a:srgbClr val="FFFF00"/>
                </a:highlight>
                <a:latin typeface="+mn-ea"/>
                <a:cs typeface="Pretendard ExtraBold" panose="02000903000000020004" pitchFamily="50" charset="-127"/>
                <a:sym typeface="Apple SD 산돌고딕 Neo 옅은체"/>
              </a:rPr>
              <a:t>학생 직접 신청</a:t>
            </a:r>
            <a:endParaRPr lang="en-US" altLang="ko-KR" b="1">
              <a:solidFill>
                <a:srgbClr val="063375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defTabSz="410766" hangingPunct="0">
              <a:lnSpc>
                <a:spcPts val="2500"/>
              </a:lnSpc>
            </a:pPr>
            <a:r>
              <a:rPr lang="en-US" altLang="ko-KR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※ </a:t>
            </a:r>
            <a:r>
              <a:rPr lang="ko-KR" altLang="en-US" sz="1600" b="1">
                <a:highlight>
                  <a:srgbClr val="FFFF00"/>
                </a:highlight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대리 신청 불가</a:t>
            </a:r>
            <a:r>
              <a:rPr lang="en-US" altLang="ko-KR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, </a:t>
            </a:r>
            <a:r>
              <a:rPr lang="ko-KR" altLang="en-US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더 자세한 신청방법은 서정대학교 대학 홈페이지 장학 공지사항 참고</a:t>
            </a:r>
            <a:endParaRPr lang="en-US" altLang="ko-KR" sz="1600" b="1"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</p:txBody>
      </p:sp>
      <p:sp>
        <p:nvSpPr>
          <p:cNvPr id="35" name="TextBox 17">
            <a:extLst>
              <a:ext uri="{FF2B5EF4-FFF2-40B4-BE49-F238E27FC236}">
                <a16:creationId xmlns:a16="http://schemas.microsoft.com/office/drawing/2014/main" id="{A3A8A64F-2FC0-4B9B-82FC-41E523E4C256}"/>
              </a:ext>
            </a:extLst>
          </p:cNvPr>
          <p:cNvSpPr txBox="1"/>
          <p:nvPr/>
        </p:nvSpPr>
        <p:spPr>
          <a:xfrm>
            <a:off x="5782583" y="3887350"/>
            <a:ext cx="4150309" cy="692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lnSpc>
                <a:spcPts val="2500"/>
              </a:lnSpc>
              <a:defRPr/>
            </a:pPr>
            <a:r>
              <a:rPr lang="en-US" altLang="ko-KR" sz="14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※ </a:t>
            </a:r>
            <a:r>
              <a:rPr lang="ko-KR" altLang="en-US" sz="14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장학금을 수혜 한 학기 </a:t>
            </a:r>
            <a:r>
              <a:rPr lang="ko-KR" altLang="en-US" sz="1400" b="1" err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학적을</a:t>
            </a:r>
            <a:r>
              <a:rPr lang="ko-KR" altLang="en-US" sz="14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 재학으로 유지</a:t>
            </a:r>
            <a:endParaRPr lang="en-US" altLang="ko-KR" sz="1400" b="1">
              <a:solidFill>
                <a:srgbClr val="FF0000"/>
              </a:solidFill>
              <a:latin typeface="+mn-ea"/>
              <a:cs typeface="Pretendard ExtraBold"/>
              <a:sym typeface="Apple SD 산돌고딕 Neo 옅은체"/>
            </a:endParaRPr>
          </a:p>
          <a:p>
            <a:pPr defTabSz="410766" hangingPunct="0">
              <a:lnSpc>
                <a:spcPts val="2500"/>
              </a:lnSpc>
              <a:defRPr/>
            </a:pPr>
            <a:r>
              <a:rPr lang="en-US" altLang="ko-KR" sz="14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※ </a:t>
            </a:r>
            <a:r>
              <a:rPr lang="ko-KR" altLang="en-US" sz="1400" b="1">
                <a:solidFill>
                  <a:srgbClr val="FF0000"/>
                </a:solidFill>
                <a:latin typeface="+mn-ea"/>
                <a:cs typeface="Pretendard ExtraBold"/>
                <a:sym typeface="Apple SD 산돌고딕 Neo 옅은체"/>
              </a:rPr>
              <a:t>재직기업에 따라 일정기간 동안 기업에 재직</a:t>
            </a:r>
          </a:p>
        </p:txBody>
      </p:sp>
      <p:sp>
        <p:nvSpPr>
          <p:cNvPr id="36" name="TextBox 17">
            <a:extLst>
              <a:ext uri="{FF2B5EF4-FFF2-40B4-BE49-F238E27FC236}">
                <a16:creationId xmlns:a16="http://schemas.microsoft.com/office/drawing/2014/main" id="{9BDAC0F1-BC62-4733-BD3C-8318E5007D9C}"/>
              </a:ext>
            </a:extLst>
          </p:cNvPr>
          <p:cNvSpPr txBox="1"/>
          <p:nvPr/>
        </p:nvSpPr>
        <p:spPr>
          <a:xfrm>
            <a:off x="183397" y="2089908"/>
            <a:ext cx="1995026" cy="39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lnSpc>
                <a:spcPts val="2700"/>
              </a:lnSpc>
              <a:defRPr/>
            </a:pPr>
            <a:r>
              <a:rPr lang="en-US" altLang="ko-KR" sz="1600" b="1">
                <a:latin typeface="+mn-ea"/>
                <a:cs typeface="Pretendard ExtraBold"/>
                <a:sym typeface="Apple SD 산돌고딕 Neo 옅은체"/>
              </a:rPr>
              <a:t>※ 2024</a:t>
            </a:r>
            <a:r>
              <a:rPr lang="ko-KR" altLang="en-US" sz="1600" b="1">
                <a:latin typeface="+mn-ea"/>
                <a:cs typeface="Pretendard ExtraBold"/>
                <a:sym typeface="Apple SD 산돌고딕 Neo 옅은체"/>
              </a:rPr>
              <a:t>년도 기준</a:t>
            </a:r>
          </a:p>
        </p:txBody>
      </p:sp>
    </p:spTree>
    <p:extLst>
      <p:ext uri="{BB962C8B-B14F-4D97-AF65-F5344CB8AC3E}">
        <p14:creationId xmlns:p14="http://schemas.microsoft.com/office/powerpoint/2010/main" val="26884301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B2EFA-FF31-BBA2-B477-5E66A6037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BEF8199-B4A6-8B57-D495-6668127AA3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6577781"/>
            <a:ext cx="9247238" cy="2802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2983D1-0B64-44ED-7D3C-835C738E5C0F}"/>
              </a:ext>
            </a:extLst>
          </p:cNvPr>
          <p:cNvSpPr txBox="1"/>
          <p:nvPr/>
        </p:nvSpPr>
        <p:spPr>
          <a:xfrm>
            <a:off x="90349" y="248458"/>
            <a:ext cx="546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rgbClr val="003375"/>
                </a:solidFill>
                <a:latin typeface="+mn-ea"/>
                <a:cs typeface="Pretendard Variable SemiBold"/>
                <a:sym typeface="Apple SD 산돌고딕 Neo 옅은체"/>
              </a:rPr>
              <a:t>1. </a:t>
            </a:r>
            <a:r>
              <a:rPr lang="ko-KR" altLang="en-US" sz="2000" b="1">
                <a:solidFill>
                  <a:srgbClr val="003375"/>
                </a:solidFill>
                <a:latin typeface="+mn-ea"/>
                <a:cs typeface="Pretendard Variable SemiBold"/>
                <a:sym typeface="Apple SD 산돌고딕 Neo 옅은체"/>
              </a:rPr>
              <a:t>한국장학재단 장학금 소개</a:t>
            </a:r>
            <a:endParaRPr lang="ko-Kore-KR" altLang="en-US" sz="2000">
              <a:solidFill>
                <a:srgbClr val="003375"/>
              </a:solidFill>
              <a:latin typeface="+mn-ea"/>
              <a:cs typeface="Pretendard Variable Semi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891055-A4D0-EBBE-6359-20A08EEA1ACC}"/>
              </a:ext>
            </a:extLst>
          </p:cNvPr>
          <p:cNvSpPr txBox="1"/>
          <p:nvPr/>
        </p:nvSpPr>
        <p:spPr>
          <a:xfrm>
            <a:off x="116533" y="762001"/>
            <a:ext cx="57732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■ 전문기술인재장학금</a:t>
            </a:r>
            <a:endParaRPr lang="en-US" altLang="ko-KR" sz="2000" b="1">
              <a:solidFill>
                <a:srgbClr val="063375"/>
              </a:solidFill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67C444-8BD1-49FD-B398-730AA728BE98}"/>
              </a:ext>
            </a:extLst>
          </p:cNvPr>
          <p:cNvSpPr txBox="1"/>
          <p:nvPr/>
        </p:nvSpPr>
        <p:spPr>
          <a:xfrm>
            <a:off x="125499" y="1297046"/>
            <a:ext cx="2123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○ 신청기한</a:t>
            </a:r>
            <a:endParaRPr lang="ko-KR" altLang="en-US" sz="2000" b="1">
              <a:solidFill>
                <a:srgbClr val="063375"/>
              </a:solidFill>
              <a:highlight>
                <a:srgbClr val="FFFF00"/>
              </a:highlight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83B19C-7313-4162-889C-DE4187C2AB18}"/>
              </a:ext>
            </a:extLst>
          </p:cNvPr>
          <p:cNvSpPr txBox="1"/>
          <p:nvPr/>
        </p:nvSpPr>
        <p:spPr>
          <a:xfrm>
            <a:off x="125499" y="1694321"/>
            <a:ext cx="3650634" cy="405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10766" latinLnBrk="0" hangingPunct="0">
              <a:lnSpc>
                <a:spcPts val="2700"/>
              </a:lnSpc>
              <a:defRPr/>
            </a:pP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- ’24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년 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4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월 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~ ’24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년 </a:t>
            </a:r>
            <a:r>
              <a:rPr lang="en-US" altLang="ko-KR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5</a:t>
            </a:r>
            <a:r>
              <a:rPr lang="ko-KR" altLang="en-US" sz="19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월</a:t>
            </a:r>
            <a:endParaRPr lang="en-US" altLang="ko-KR" sz="1900" b="1">
              <a:solidFill>
                <a:srgbClr val="063375"/>
              </a:solidFill>
              <a:latin typeface="+mn-ea"/>
              <a:cs typeface="Pretendard ExtraBold"/>
              <a:sym typeface="Apple SD 산돌고딕 Neo 옅은체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40ED20-4E31-4A0C-B77A-5BFBE07F06AA}"/>
              </a:ext>
            </a:extLst>
          </p:cNvPr>
          <p:cNvSpPr txBox="1"/>
          <p:nvPr/>
        </p:nvSpPr>
        <p:spPr>
          <a:xfrm>
            <a:off x="90350" y="4383761"/>
            <a:ext cx="1962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10766" latinLnBrk="0" hangingPunct="0"/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○ 지원자격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32070F-83FB-4168-A47C-BC29A27FB390}"/>
              </a:ext>
            </a:extLst>
          </p:cNvPr>
          <p:cNvSpPr txBox="1"/>
          <p:nvPr/>
        </p:nvSpPr>
        <p:spPr>
          <a:xfrm>
            <a:off x="90349" y="4790001"/>
            <a:ext cx="9914257" cy="143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>
              <a:lnSpc>
                <a:spcPts val="2700"/>
              </a:lnSpc>
            </a:pP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대한민국 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국적으로 전문대학의 정규과정에 재학 중인 학생 중 대학자체선발기준에 부합한 자</a:t>
            </a:r>
            <a:endParaRPr lang="en-US" altLang="ko-KR" b="1">
              <a:solidFill>
                <a:srgbClr val="00327B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defTabSz="410766" hangingPunct="0">
              <a:lnSpc>
                <a:spcPts val="2700"/>
              </a:lnSpc>
            </a:pP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 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직전학기 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12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학점 이상 이수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(</a:t>
            </a:r>
            <a:r>
              <a:rPr lang="ko-KR" altLang="en-US" b="1" err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졸업학기일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 경우 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3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학점 이상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)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하여 백분위 점수 </a:t>
            </a:r>
            <a:r>
              <a:rPr lang="en-US" altLang="ko-KR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80</a:t>
            </a:r>
            <a:r>
              <a:rPr lang="ko-KR" altLang="en-US" b="1">
                <a:solidFill>
                  <a:srgbClr val="00327B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점 이상 취득자</a:t>
            </a:r>
            <a:r>
              <a:rPr lang="ko-KR" altLang="en-US" b="1">
                <a:solidFill>
                  <a:srgbClr val="00327B"/>
                </a:solidFill>
                <a:highlight>
                  <a:srgbClr val="FFFF00"/>
                </a:highlight>
                <a:latin typeface="+mn-ea"/>
                <a:cs typeface="Pretendard ExtraBold" panose="02000903000000020004" pitchFamily="50" charset="-127"/>
                <a:sym typeface="Apple SD 산돌고딕 Neo 옅은체"/>
              </a:rPr>
              <a:t> </a:t>
            </a:r>
            <a:endParaRPr lang="en-US" altLang="ko-KR" b="1">
              <a:solidFill>
                <a:srgbClr val="00327B"/>
              </a:solidFill>
              <a:highlight>
                <a:srgbClr val="FFFF00"/>
              </a:highlight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defTabSz="410766" hangingPunct="0">
              <a:lnSpc>
                <a:spcPts val="2700"/>
              </a:lnSpc>
            </a:pPr>
            <a:r>
              <a:rPr lang="en-US" altLang="ko-KR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※ </a:t>
            </a:r>
            <a:r>
              <a:rPr lang="ko-KR" altLang="en-US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잔여학기가 </a:t>
            </a:r>
            <a:r>
              <a:rPr lang="en-US" altLang="ko-KR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1</a:t>
            </a:r>
            <a:r>
              <a:rPr lang="ko-KR" altLang="en-US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개인 재학생도 선발 가능</a:t>
            </a:r>
            <a:endParaRPr lang="en-US" altLang="ko-KR" sz="1600" b="1"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defTabSz="410766" hangingPunct="0">
              <a:lnSpc>
                <a:spcPts val="2700"/>
              </a:lnSpc>
            </a:pPr>
            <a:r>
              <a:rPr lang="en-US" altLang="ko-KR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※ </a:t>
            </a:r>
            <a:r>
              <a:rPr lang="ko-KR" altLang="en-US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단</a:t>
            </a:r>
            <a:r>
              <a:rPr lang="en-US" altLang="ko-KR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, </a:t>
            </a:r>
            <a:r>
              <a:rPr lang="ko-KR" altLang="en-US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신입생군의 성적은 대학자체선발기준을 준용하여야 함</a:t>
            </a:r>
            <a:endParaRPr lang="en-US" altLang="ko-KR" sz="1600" b="1"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FF0897-DE56-4CA6-90D4-E4F5A75CCD6D}"/>
              </a:ext>
            </a:extLst>
          </p:cNvPr>
          <p:cNvSpPr txBox="1"/>
          <p:nvPr/>
        </p:nvSpPr>
        <p:spPr>
          <a:xfrm>
            <a:off x="5728439" y="2540819"/>
            <a:ext cx="2843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defRPr/>
            </a:pPr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/>
                <a:sym typeface="Apple SD 산돌고딕 Neo 옅은체"/>
              </a:rPr>
              <a:t>○ 학기당 지원금액</a:t>
            </a:r>
            <a:endParaRPr lang="ko-KR" altLang="en-US" sz="2000" b="1">
              <a:solidFill>
                <a:srgbClr val="063375"/>
              </a:solidFill>
              <a:highlight>
                <a:srgbClr val="FFFF00"/>
              </a:highlight>
              <a:latin typeface="+mn-ea"/>
              <a:cs typeface="Pretendard ExtraBold"/>
              <a:sym typeface="Apple SD 산돌고딕 Neo 옅은체"/>
            </a:endParaRPr>
          </a:p>
        </p:txBody>
      </p:sp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064C098D-E393-4CDC-A1B2-4D60DF941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3325"/>
              </p:ext>
            </p:extLst>
          </p:nvPr>
        </p:nvGraphicFramePr>
        <p:xfrm>
          <a:off x="5856558" y="3032997"/>
          <a:ext cx="3386050" cy="914400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1794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81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맑은 고딕"/>
                        </a:rPr>
                        <a:t>I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유형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맑은 고딕"/>
                        </a:rPr>
                        <a:t>II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유형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70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등록금 전액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맑은 고딕"/>
                        </a:rPr>
                        <a:t>+</a:t>
                      </a:r>
                    </a:p>
                    <a:p>
                      <a:pPr algn="ctr">
                        <a:defRPr/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생활비 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  <a:latin typeface="맑은 고딕"/>
                        </a:rPr>
                        <a:t>200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만원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  <a:latin typeface="맑은 고딕"/>
                        </a:rPr>
                        <a:t>등록금 전액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58FCC2B2-3790-4A91-A83D-7FC8486BCF11}"/>
              </a:ext>
            </a:extLst>
          </p:cNvPr>
          <p:cNvSpPr txBox="1"/>
          <p:nvPr/>
        </p:nvSpPr>
        <p:spPr>
          <a:xfrm>
            <a:off x="125500" y="2545501"/>
            <a:ext cx="182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10766" latinLnBrk="0" hangingPunct="0"/>
            <a:r>
              <a:rPr lang="ko-KR" altLang="en-US" sz="2000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○ 신청방법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043ACA-0BE5-4DD8-B39C-283C0DF8A1CD}"/>
              </a:ext>
            </a:extLst>
          </p:cNvPr>
          <p:cNvSpPr txBox="1"/>
          <p:nvPr/>
        </p:nvSpPr>
        <p:spPr>
          <a:xfrm>
            <a:off x="125491" y="2940414"/>
            <a:ext cx="5764313" cy="133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hangingPunct="0">
              <a:lnSpc>
                <a:spcPts val="2500"/>
              </a:lnSpc>
            </a:pP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-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 한국장학재단 홈페이지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(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  <a:hlinkClick r:id="rId4"/>
              </a:rPr>
              <a:t>https://www.kosaf.go.kr/</a:t>
            </a:r>
            <a:r>
              <a:rPr lang="en-US" altLang="ko-KR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)</a:t>
            </a:r>
            <a:r>
              <a:rPr lang="ko-KR" altLang="en-US" b="1">
                <a:solidFill>
                  <a:srgbClr val="063375"/>
                </a:solidFill>
                <a:latin typeface="+mn-ea"/>
                <a:cs typeface="Pretendard ExtraBold" panose="02000903000000020004" pitchFamily="50" charset="-127"/>
                <a:sym typeface="Apple SD 산돌고딕 Neo 옅은체"/>
              </a:rPr>
              <a:t> 또는 모바일 앱을 통해 </a:t>
            </a:r>
            <a:r>
              <a:rPr lang="ko-KR" altLang="en-US" b="1">
                <a:solidFill>
                  <a:srgbClr val="063375"/>
                </a:solidFill>
                <a:highlight>
                  <a:srgbClr val="FFFF00"/>
                </a:highlight>
                <a:latin typeface="+mn-ea"/>
                <a:cs typeface="Pretendard ExtraBold" panose="02000903000000020004" pitchFamily="50" charset="-127"/>
                <a:sym typeface="Apple SD 산돌고딕 Neo 옅은체"/>
              </a:rPr>
              <a:t>학생 직접 신청</a:t>
            </a:r>
            <a:endParaRPr lang="en-US" altLang="ko-KR" b="1">
              <a:solidFill>
                <a:srgbClr val="063375"/>
              </a:solidFill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  <a:p>
            <a:pPr defTabSz="410766" hangingPunct="0">
              <a:lnSpc>
                <a:spcPts val="2500"/>
              </a:lnSpc>
            </a:pPr>
            <a:r>
              <a:rPr lang="en-US" altLang="ko-KR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※ </a:t>
            </a:r>
            <a:r>
              <a:rPr lang="ko-KR" altLang="en-US" sz="1600" b="1">
                <a:highlight>
                  <a:srgbClr val="FFFF00"/>
                </a:highlight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대리 신청 불가</a:t>
            </a:r>
            <a:r>
              <a:rPr lang="en-US" altLang="ko-KR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, </a:t>
            </a:r>
            <a:r>
              <a:rPr lang="ko-KR" altLang="en-US" sz="1600" b="1">
                <a:latin typeface="+mn-ea"/>
                <a:cs typeface="Pretendard ExtraBold" panose="02000903000000020004" pitchFamily="50" charset="-127"/>
                <a:sym typeface="Apple SD 산돌고딕 Neo 옅은체"/>
              </a:rPr>
              <a:t>더 자세한 신청방법은 서정대학교 대학 홈페이지 장학 공지사항 참고</a:t>
            </a:r>
            <a:endParaRPr lang="en-US" altLang="ko-KR" sz="1600" b="1">
              <a:latin typeface="+mn-ea"/>
              <a:cs typeface="Pretendard ExtraBold" panose="02000903000000020004" pitchFamily="50" charset="-127"/>
              <a:sym typeface="Apple SD 산돌고딕 Neo 옅은체"/>
            </a:endParaRP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58D7470C-F462-42F6-81D7-43B9B8EB7156}"/>
              </a:ext>
            </a:extLst>
          </p:cNvPr>
          <p:cNvSpPr txBox="1"/>
          <p:nvPr/>
        </p:nvSpPr>
        <p:spPr>
          <a:xfrm>
            <a:off x="138570" y="2036119"/>
            <a:ext cx="1995026" cy="39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 hangingPunct="0">
              <a:lnSpc>
                <a:spcPts val="2700"/>
              </a:lnSpc>
              <a:defRPr/>
            </a:pPr>
            <a:r>
              <a:rPr lang="en-US" altLang="ko-KR" sz="1600" b="1">
                <a:latin typeface="+mn-ea"/>
                <a:cs typeface="Pretendard ExtraBold"/>
                <a:sym typeface="Apple SD 산돌고딕 Neo 옅은체"/>
              </a:rPr>
              <a:t>※ 2024</a:t>
            </a:r>
            <a:r>
              <a:rPr lang="ko-KR" altLang="en-US" sz="1600" b="1">
                <a:latin typeface="+mn-ea"/>
                <a:cs typeface="Pretendard ExtraBold"/>
                <a:sym typeface="Apple SD 산돌고딕 Neo 옅은체"/>
              </a:rPr>
              <a:t>년도 기준</a:t>
            </a:r>
          </a:p>
        </p:txBody>
      </p:sp>
    </p:spTree>
    <p:extLst>
      <p:ext uri="{BB962C8B-B14F-4D97-AF65-F5344CB8AC3E}">
        <p14:creationId xmlns:p14="http://schemas.microsoft.com/office/powerpoint/2010/main" val="96794003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wrap="none" rtlCol="0" anchor="ctr"/>
      <a:lstStyle>
        <a:defPPr algn="ctr">
          <a:defRPr kumimoji="1" dirty="0" err="1" smtClean="0">
            <a:solidFill>
              <a:srgbClr val="00327B"/>
            </a:solidFill>
            <a:latin typeface="Freesentation 6 SemiBold"/>
            <a:ea typeface="Freesentation 6 SemiBold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 defTabSz="410766" latinLnBrk="0" hangingPunct="0">
          <a:defRPr sz="2000" b="1" dirty="0">
            <a:solidFill>
              <a:srgbClr val="063375"/>
            </a:solidFill>
            <a:latin typeface="Freesentation 6 SemiBold"/>
            <a:ea typeface="Freesentation 6 SemiBold"/>
            <a:cs typeface="Pretendard ExtraBold"/>
            <a:sym typeface="Apple SD 산돌고딕 Neo 옅은체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2088</Words>
  <Application>Microsoft Office PowerPoint</Application>
  <PresentationFormat>A4 용지(210x297mm)</PresentationFormat>
  <Paragraphs>322</Paragraphs>
  <Slides>21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2" baseType="lpstr">
      <vt:lpstr>Apple SD 산돌고딕 Neo 옅은체</vt:lpstr>
      <vt:lpstr>Freesentation 6 SemiBold</vt:lpstr>
      <vt:lpstr>Pretendard ExtraBold</vt:lpstr>
      <vt:lpstr>Pretendard Variable ExtraBold</vt:lpstr>
      <vt:lpstr>Pretendard Variable Light</vt:lpstr>
      <vt:lpstr>Pretendard Variable SemiBold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ASSOCIATES CDR</dc:creator>
  <cp:lastModifiedBy>a</cp:lastModifiedBy>
  <cp:revision>409</cp:revision>
  <dcterms:created xsi:type="dcterms:W3CDTF">2024-10-21T08:25:55Z</dcterms:created>
  <dcterms:modified xsi:type="dcterms:W3CDTF">2025-01-10T23:23:35Z</dcterms:modified>
  <cp:version/>
</cp:coreProperties>
</file>