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74" r:id="rId4"/>
    <p:sldId id="276" r:id="rId5"/>
    <p:sldId id="277" r:id="rId6"/>
    <p:sldId id="278" r:id="rId7"/>
    <p:sldId id="279" r:id="rId8"/>
    <p:sldId id="284" r:id="rId9"/>
    <p:sldId id="285" r:id="rId10"/>
    <p:sldId id="286" r:id="rId11"/>
    <p:sldId id="281" r:id="rId12"/>
    <p:sldId id="282" r:id="rId13"/>
    <p:sldId id="283" r:id="rId14"/>
    <p:sldId id="264" r:id="rId15"/>
  </p:sldIdLst>
  <p:sldSz cx="9144000" cy="6858000" type="screen4x3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9480"/>
    <a:srgbClr val="5CB29B"/>
    <a:srgbClr val="000066"/>
    <a:srgbClr val="313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DC744-D018-4C25-BBC8-A4327CE1687D}" type="datetimeFigureOut">
              <a:rPr lang="ko-KR" altLang="en-US" smtClean="0"/>
              <a:t>2024-08-28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2012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A4820-0F9B-4BA4-B726-1FB581E507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00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8899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1757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231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BEF5-1B52-4FDE-A2AE-22DB082E88B2}" type="datetime1">
              <a:rPr lang="ko-KR" altLang="en-US" smtClean="0"/>
              <a:t>2024-08-28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96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D05F-E775-4B26-B486-3E4CCDD4116C}" type="datetime1">
              <a:rPr lang="ko-KR" altLang="en-US" smtClean="0"/>
              <a:t>2024-08-28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993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0161-7E85-4E36-AB90-5F24EE6A3467}" type="datetime1">
              <a:rPr lang="ko-KR" altLang="en-US" smtClean="0"/>
              <a:t>2024-08-28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5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2F5E-B493-440C-BB68-9FF87F5DC6C0}" type="datetime1">
              <a:rPr lang="ko-KR" altLang="en-US" smtClean="0"/>
              <a:t>2024-08-28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194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805F-EDF9-4BCB-95F8-CA27982B7D33}" type="datetime1">
              <a:rPr lang="ko-KR" altLang="en-US" smtClean="0"/>
              <a:t>2024-08-28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795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84DD-6B2B-4C49-B397-EDC740B2B537}" type="datetime1">
              <a:rPr lang="ko-KR" altLang="en-US" smtClean="0"/>
              <a:t>2024-08-28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457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08CE-B2DD-4C84-B66A-ABF89EA79B1F}" type="datetime1">
              <a:rPr lang="ko-KR" altLang="en-US" smtClean="0"/>
              <a:t>2024-08-28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20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D44E-B7DB-4CC9-8E2B-CF74C81C9CF9}" type="datetime1">
              <a:rPr lang="ko-KR" altLang="en-US" smtClean="0"/>
              <a:t>2024-08-28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50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78CF-EB26-4ABB-B1A8-3C5D66B0940A}" type="datetime1">
              <a:rPr lang="ko-KR" altLang="en-US" smtClean="0"/>
              <a:t>2024-08-28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604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9284-F6D9-43C9-94DF-9DED237B920D}" type="datetime1">
              <a:rPr lang="ko-KR" altLang="en-US" smtClean="0"/>
              <a:t>2024-08-28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30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499E-6836-4E79-BAB5-AB906094BCF6}" type="datetime1">
              <a:rPr lang="ko-KR" altLang="en-US" smtClean="0"/>
              <a:t>2024-08-28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124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355E0-A47F-4490-A68C-F2CA2E15F62B}" type="datetime1">
              <a:rPr lang="ko-KR" altLang="en-US" smtClean="0"/>
              <a:t>2024-08-28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025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7280" y="1668284"/>
            <a:ext cx="4764446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36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고졸 후학습자 장학금</a:t>
            </a:r>
            <a:endParaRPr lang="en-US" altLang="ko-KR" sz="3600" b="1" dirty="0">
              <a:solidFill>
                <a:schemeClr val="tx2">
                  <a:lumMod val="50000"/>
                </a:schemeClr>
              </a:solidFill>
              <a:latin typeface="양재다운명조M" panose="02020603020101020101" pitchFamily="18" charset="-127"/>
              <a:ea typeface="양재다운명조M" panose="02020603020101020101" pitchFamily="18" charset="-127"/>
              <a:cs typeface="함초롬바탕" panose="02030504000101010101" pitchFamily="18" charset="-127"/>
            </a:endParaRPr>
          </a:p>
          <a:p>
            <a:pPr algn="ctr"/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z="24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희망사다리  </a:t>
            </a: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Ⅱ</a:t>
            </a:r>
            <a:r>
              <a:rPr lang="ko-KR" altLang="en-US" sz="24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유형</a:t>
            </a: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064" y="2661300"/>
            <a:ext cx="798487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24-2 </a:t>
            </a:r>
            <a:r>
              <a:rPr lang="ko-KR" altLang="en-US" sz="40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신규장학생 학생신청 매뉴얼</a:t>
            </a:r>
          </a:p>
        </p:txBody>
      </p:sp>
      <p:pic>
        <p:nvPicPr>
          <p:cNvPr id="6" name="_x178658208" descr="EMB0000352c470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661248"/>
            <a:ext cx="2001506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_x178659968" descr="EMB0000352c47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4" y="5732714"/>
            <a:ext cx="1693582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875207" y="3945250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2024.  8.  28.</a:t>
            </a:r>
          </a:p>
          <a:p>
            <a:pPr algn="ctr"/>
            <a:r>
              <a:rPr lang="ko-KR" altLang="en-US" sz="2000" b="1" dirty="0"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한국장학재단 </a:t>
            </a:r>
            <a:r>
              <a:rPr lang="ko-KR" altLang="en-US" sz="2000" b="1" dirty="0" err="1"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청년취업장학부</a:t>
            </a:r>
            <a:endParaRPr lang="en-US" altLang="ko-KR" sz="2000" b="1" dirty="0">
              <a:latin typeface="양재다운명조M" panose="02020603020101020101" pitchFamily="18" charset="-127"/>
              <a:ea typeface="양재다운명조M" panose="0202060302010102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0" name="순서도: 처리 9"/>
          <p:cNvSpPr/>
          <p:nvPr/>
        </p:nvSpPr>
        <p:spPr>
          <a:xfrm>
            <a:off x="0" y="0"/>
            <a:ext cx="9144000" cy="54868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순서도: 처리 10"/>
          <p:cNvSpPr/>
          <p:nvPr/>
        </p:nvSpPr>
        <p:spPr>
          <a:xfrm>
            <a:off x="0" y="6309320"/>
            <a:ext cx="9144000" cy="54868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851" y="573064"/>
            <a:ext cx="1903199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452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9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신청서 작성</a:t>
            </a:r>
            <a:r>
              <a:rPr lang="en-US" altLang="ko-KR" sz="1400" b="1" dirty="0">
                <a:solidFill>
                  <a:srgbClr val="469480"/>
                </a:solidFill>
              </a:rPr>
              <a:t>(</a:t>
            </a:r>
            <a:r>
              <a:rPr lang="ko-KR" altLang="en-US" sz="1400" b="1" dirty="0">
                <a:solidFill>
                  <a:srgbClr val="469480"/>
                </a:solidFill>
              </a:rPr>
              <a:t>개인정보 입력 </a:t>
            </a:r>
            <a:r>
              <a:rPr lang="en-US" altLang="ko-KR" sz="1400" b="1" dirty="0">
                <a:solidFill>
                  <a:srgbClr val="469480"/>
                </a:solidFill>
              </a:rPr>
              <a:t>4)</a:t>
            </a:r>
            <a:endParaRPr lang="ko-KR" altLang="en-US" sz="11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887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/>
              <a:t>1. </a:t>
            </a:r>
            <a:r>
              <a:rPr lang="ko-KR" altLang="en-US" sz="1200" dirty="0"/>
              <a:t>가족관계 사항 작성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① </a:t>
            </a:r>
            <a:r>
              <a:rPr lang="ko-KR" altLang="en-US" sz="1200" dirty="0"/>
              <a:t>가족관계 증명서 제출</a:t>
            </a:r>
            <a:r>
              <a:rPr lang="en-US" altLang="ko-KR" sz="1200" dirty="0"/>
              <a:t>(</a:t>
            </a:r>
            <a:r>
              <a:rPr lang="ko-KR" altLang="en-US" sz="1200" dirty="0"/>
              <a:t>본인 명의로 발급된 가족관계증명서 제출 필요</a:t>
            </a:r>
            <a:r>
              <a:rPr lang="en-US" altLang="ko-KR" sz="1200" dirty="0"/>
              <a:t>. </a:t>
            </a:r>
            <a:r>
              <a:rPr lang="ko-KR" altLang="en-US" sz="1200" dirty="0"/>
              <a:t>주민등록표 등</a:t>
            </a:r>
            <a:r>
              <a:rPr lang="en-US" altLang="ko-KR" sz="1200" dirty="0"/>
              <a:t>º</a:t>
            </a:r>
            <a:r>
              <a:rPr lang="ko-KR" altLang="en-US" sz="1200" dirty="0"/>
              <a:t>초본 인정 불가</a:t>
            </a:r>
            <a:r>
              <a:rPr lang="en-US" altLang="ko-KR" sz="12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dirty="0"/>
              <a:t>② </a:t>
            </a:r>
            <a:r>
              <a:rPr lang="ko-KR" altLang="en-US" sz="1200" dirty="0"/>
              <a:t>제출 가족관계증명서상 부모정보 입력</a:t>
            </a:r>
            <a:r>
              <a:rPr lang="en-US" altLang="ko-KR" sz="1200" dirty="0"/>
              <a:t>(</a:t>
            </a:r>
            <a:r>
              <a:rPr lang="ko-KR" altLang="en-US" sz="1200" dirty="0"/>
              <a:t>제출한 가족관계증명서 상 정보와 대조하기 위함</a:t>
            </a:r>
            <a:r>
              <a:rPr lang="en-US" altLang="ko-KR" sz="1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6" name="순서도: 처리 35"/>
          <p:cNvSpPr/>
          <p:nvPr/>
        </p:nvSpPr>
        <p:spPr>
          <a:xfrm>
            <a:off x="107504" y="2060849"/>
            <a:ext cx="8917226" cy="4589462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0300" y="240723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15910" y="443711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2015782" y="4401649"/>
            <a:ext cx="5995526" cy="13830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043609" y="4385356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모두 입력</a:t>
            </a:r>
          </a:p>
        </p:txBody>
      </p:sp>
      <p:cxnSp>
        <p:nvCxnSpPr>
          <p:cNvPr id="44" name="꺾인 연결선 43"/>
          <p:cNvCxnSpPr>
            <a:stCxn id="32" idx="1"/>
            <a:endCxn id="33" idx="2"/>
          </p:cNvCxnSpPr>
          <p:nvPr/>
        </p:nvCxnSpPr>
        <p:spPr>
          <a:xfrm rot="10800000">
            <a:off x="1526274" y="4693133"/>
            <a:ext cx="489508" cy="400064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/>
          <p:cNvSpPr/>
          <p:nvPr/>
        </p:nvSpPr>
        <p:spPr>
          <a:xfrm>
            <a:off x="3661896" y="2742458"/>
            <a:ext cx="921783" cy="23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5560654" y="4464627"/>
            <a:ext cx="1957746" cy="3613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3F1DCC0-D93E-48FF-A836-1779327FF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41" y="4299595"/>
            <a:ext cx="8568952" cy="199823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1A71E81-9542-4BDB-8A67-24672C036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86" y="2070235"/>
            <a:ext cx="9005770" cy="19136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BA7F96-B79E-453C-9D19-6A6E8AB92C53}"/>
              </a:ext>
            </a:extLst>
          </p:cNvPr>
          <p:cNvSpPr txBox="1"/>
          <p:nvPr/>
        </p:nvSpPr>
        <p:spPr>
          <a:xfrm>
            <a:off x="1748284" y="2204864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469480"/>
                </a:solidFill>
              </a:rPr>
              <a:t>＂고등학교 </a:t>
            </a:r>
            <a:r>
              <a:rPr lang="ko-KR" altLang="en-US" sz="1200" b="1" dirty="0" err="1">
                <a:solidFill>
                  <a:srgbClr val="469480"/>
                </a:solidFill>
              </a:rPr>
              <a:t>졸업＂선택</a:t>
            </a:r>
            <a:r>
              <a:rPr lang="ko-KR" altLang="en-US" sz="1200" b="1" dirty="0">
                <a:solidFill>
                  <a:srgbClr val="469480"/>
                </a:solidFill>
              </a:rPr>
              <a:t> 시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34700-A5DC-45E0-92B4-4D786D7429D3}"/>
              </a:ext>
            </a:extLst>
          </p:cNvPr>
          <p:cNvSpPr txBox="1"/>
          <p:nvPr/>
        </p:nvSpPr>
        <p:spPr>
          <a:xfrm>
            <a:off x="1907704" y="4022596"/>
            <a:ext cx="214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469480"/>
                </a:solidFill>
              </a:rPr>
              <a:t>“</a:t>
            </a:r>
            <a:r>
              <a:rPr lang="ko-KR" altLang="en-US" sz="1200" b="1" dirty="0">
                <a:solidFill>
                  <a:srgbClr val="469480"/>
                </a:solidFill>
              </a:rPr>
              <a:t>전문학사 취득자</a:t>
            </a:r>
            <a:r>
              <a:rPr lang="en-US" altLang="ko-KR" sz="1200" b="1" dirty="0">
                <a:solidFill>
                  <a:srgbClr val="469480"/>
                </a:solidFill>
              </a:rPr>
              <a:t>”</a:t>
            </a:r>
            <a:r>
              <a:rPr lang="ko-KR" altLang="en-US" sz="1200" b="1" dirty="0">
                <a:solidFill>
                  <a:srgbClr val="469480"/>
                </a:solidFill>
              </a:rPr>
              <a:t> 선택 시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160CC09F-E5DD-4342-B24E-0148958540F0}"/>
              </a:ext>
            </a:extLst>
          </p:cNvPr>
          <p:cNvSpPr/>
          <p:nvPr/>
        </p:nvSpPr>
        <p:spPr>
          <a:xfrm>
            <a:off x="6271916" y="4955995"/>
            <a:ext cx="864096" cy="288032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9F5EF12F-EC9C-41F6-A189-E95388C4BA88}"/>
              </a:ext>
            </a:extLst>
          </p:cNvPr>
          <p:cNvCxnSpPr/>
          <p:nvPr/>
        </p:nvCxnSpPr>
        <p:spPr>
          <a:xfrm flipV="1">
            <a:off x="6732240" y="4736650"/>
            <a:ext cx="395978" cy="168817"/>
          </a:xfrm>
          <a:prstGeom prst="bentConnector3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3A8907E7-ED2A-46A4-9410-B55BA5457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12" y="2564560"/>
            <a:ext cx="8669568" cy="142073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D2D6CF0-8529-453A-BF6C-2BF978DDC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641" y="4286560"/>
            <a:ext cx="8568952" cy="2363751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58738D98-8060-4405-B551-A9A117AF4C00}"/>
              </a:ext>
            </a:extLst>
          </p:cNvPr>
          <p:cNvSpPr/>
          <p:nvPr/>
        </p:nvSpPr>
        <p:spPr>
          <a:xfrm>
            <a:off x="2022627" y="4905467"/>
            <a:ext cx="5717725" cy="1180545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80BF30DB-09B0-44EE-9501-9D5D29458FE4}"/>
              </a:ext>
            </a:extLst>
          </p:cNvPr>
          <p:cNvSpPr/>
          <p:nvPr/>
        </p:nvSpPr>
        <p:spPr>
          <a:xfrm>
            <a:off x="6285704" y="5704933"/>
            <a:ext cx="864096" cy="362994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연결선: 꺾임 12">
            <a:extLst>
              <a:ext uri="{FF2B5EF4-FFF2-40B4-BE49-F238E27FC236}">
                <a16:creationId xmlns:a16="http://schemas.microsoft.com/office/drawing/2014/main" id="{AF70010A-3892-470D-80C4-342205E9A802}"/>
              </a:ext>
            </a:extLst>
          </p:cNvPr>
          <p:cNvCxnSpPr>
            <a:cxnSpLocks/>
          </p:cNvCxnSpPr>
          <p:nvPr/>
        </p:nvCxnSpPr>
        <p:spPr>
          <a:xfrm>
            <a:off x="7226397" y="5878066"/>
            <a:ext cx="513955" cy="50176"/>
          </a:xfrm>
          <a:prstGeom prst="bentConnector3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56A6AEB-B355-4E70-8F2D-207E1AABC70C}"/>
              </a:ext>
            </a:extLst>
          </p:cNvPr>
          <p:cNvSpPr txBox="1"/>
          <p:nvPr/>
        </p:nvSpPr>
        <p:spPr>
          <a:xfrm>
            <a:off x="7747196" y="5651995"/>
            <a:ext cx="1384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469480"/>
                </a:solidFill>
              </a:rPr>
              <a:t>달력버튼 클릭 후</a:t>
            </a:r>
            <a:endParaRPr lang="en-US" altLang="ko-KR" sz="1200" b="1" dirty="0">
              <a:solidFill>
                <a:srgbClr val="469480"/>
              </a:solidFill>
            </a:endParaRPr>
          </a:p>
          <a:p>
            <a:r>
              <a:rPr lang="ko-KR" altLang="en-US" sz="1200" b="1" dirty="0">
                <a:solidFill>
                  <a:srgbClr val="469480"/>
                </a:solidFill>
              </a:rPr>
              <a:t> 졸업일자 업로드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343E6A-34A7-4DC3-BC83-D54542664699}"/>
              </a:ext>
            </a:extLst>
          </p:cNvPr>
          <p:cNvSpPr txBox="1"/>
          <p:nvPr/>
        </p:nvSpPr>
        <p:spPr>
          <a:xfrm>
            <a:off x="7101623" y="4557949"/>
            <a:ext cx="1991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469480"/>
                </a:solidFill>
              </a:rPr>
              <a:t>‘</a:t>
            </a:r>
            <a:r>
              <a:rPr lang="ko-KR" altLang="en-US" sz="1200" b="1" dirty="0" err="1">
                <a:solidFill>
                  <a:srgbClr val="469480"/>
                </a:solidFill>
              </a:rPr>
              <a:t>파일선택’클릭</a:t>
            </a:r>
            <a:r>
              <a:rPr lang="ko-KR" altLang="en-US" sz="1200" b="1" dirty="0">
                <a:solidFill>
                  <a:srgbClr val="469480"/>
                </a:solidFill>
              </a:rPr>
              <a:t> 후 업로드</a:t>
            </a: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65E8A92B-947F-4D14-A6C3-E31BFEC53C41}"/>
              </a:ext>
            </a:extLst>
          </p:cNvPr>
          <p:cNvSpPr/>
          <p:nvPr/>
        </p:nvSpPr>
        <p:spPr>
          <a:xfrm>
            <a:off x="6303488" y="4943524"/>
            <a:ext cx="518290" cy="218596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8" name="연결선: 꺾임 37">
            <a:extLst>
              <a:ext uri="{FF2B5EF4-FFF2-40B4-BE49-F238E27FC236}">
                <a16:creationId xmlns:a16="http://schemas.microsoft.com/office/drawing/2014/main" id="{BF8F47DA-40CE-4A2A-A2D0-8CB98DCFA1F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705960" y="4539817"/>
            <a:ext cx="252448" cy="559079"/>
          </a:xfrm>
          <a:prstGeom prst="bentConnector2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43D2F6F2-8565-4EDC-9C0A-E560D0C338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44" y="1406344"/>
            <a:ext cx="9144000" cy="5786502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EBBF4B7A-387B-458D-B212-8FBE7B0CAD8D}"/>
              </a:ext>
            </a:extLst>
          </p:cNvPr>
          <p:cNvSpPr/>
          <p:nvPr/>
        </p:nvSpPr>
        <p:spPr>
          <a:xfrm>
            <a:off x="1872999" y="1622749"/>
            <a:ext cx="1690889" cy="836822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9A1646C-4196-4B10-B3C7-1B2CABAFD413}"/>
              </a:ext>
            </a:extLst>
          </p:cNvPr>
          <p:cNvSpPr/>
          <p:nvPr/>
        </p:nvSpPr>
        <p:spPr>
          <a:xfrm>
            <a:off x="1907704" y="1730133"/>
            <a:ext cx="573964" cy="198649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F2EA3AF3-8451-4708-A324-F9B2B0E98C4B}"/>
              </a:ext>
            </a:extLst>
          </p:cNvPr>
          <p:cNvCxnSpPr>
            <a:cxnSpLocks/>
            <a:stCxn id="8" idx="0"/>
          </p:cNvCxnSpPr>
          <p:nvPr/>
        </p:nvCxnSpPr>
        <p:spPr>
          <a:xfrm rot="5400000" flipH="1" flipV="1">
            <a:off x="3200416" y="666045"/>
            <a:ext cx="58359" cy="2069818"/>
          </a:xfrm>
          <a:prstGeom prst="bentConnector2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9813B11-3FBF-4607-A398-697F3D7A27AD}"/>
              </a:ext>
            </a:extLst>
          </p:cNvPr>
          <p:cNvSpPr txBox="1"/>
          <p:nvPr/>
        </p:nvSpPr>
        <p:spPr>
          <a:xfrm>
            <a:off x="4264502" y="1552458"/>
            <a:ext cx="1991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469480"/>
                </a:solidFill>
              </a:rPr>
              <a:t>‘</a:t>
            </a:r>
            <a:r>
              <a:rPr lang="ko-KR" altLang="en-US" sz="1200" b="1" dirty="0" err="1">
                <a:solidFill>
                  <a:srgbClr val="469480"/>
                </a:solidFill>
              </a:rPr>
              <a:t>파일선택’클릭</a:t>
            </a:r>
            <a:r>
              <a:rPr lang="ko-KR" altLang="en-US" sz="1200" b="1" dirty="0">
                <a:solidFill>
                  <a:srgbClr val="469480"/>
                </a:solidFill>
              </a:rPr>
              <a:t> 후 업로드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56B8E119-CDC9-41D8-9769-165A8D117CC5}"/>
              </a:ext>
            </a:extLst>
          </p:cNvPr>
          <p:cNvSpPr/>
          <p:nvPr/>
        </p:nvSpPr>
        <p:spPr>
          <a:xfrm>
            <a:off x="126186" y="2875422"/>
            <a:ext cx="9005770" cy="2068102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0" name="연결선: 꺾임 39">
            <a:extLst>
              <a:ext uri="{FF2B5EF4-FFF2-40B4-BE49-F238E27FC236}">
                <a16:creationId xmlns:a16="http://schemas.microsoft.com/office/drawing/2014/main" id="{563BC5D9-3527-43B6-B178-897C2A81B50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053715" y="1732670"/>
            <a:ext cx="58359" cy="2069818"/>
          </a:xfrm>
          <a:prstGeom prst="bentConnector2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A5BCD12-F253-462C-AD02-E7F6957A636B}"/>
              </a:ext>
            </a:extLst>
          </p:cNvPr>
          <p:cNvSpPr txBox="1"/>
          <p:nvPr/>
        </p:nvSpPr>
        <p:spPr>
          <a:xfrm>
            <a:off x="6031270" y="2593216"/>
            <a:ext cx="2986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>
                <a:solidFill>
                  <a:srgbClr val="469480"/>
                </a:solidFill>
              </a:rPr>
              <a:t>구분에서 해당사항 선택 후 모두 입력</a:t>
            </a:r>
            <a:endParaRPr lang="ko-KR" altLang="en-US" sz="1200" b="1" dirty="0">
              <a:solidFill>
                <a:srgbClr val="4694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12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E562E04-1C6F-4978-9329-651477415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93" y="2076285"/>
            <a:ext cx="8698979" cy="4195913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504056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10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3097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 신청서 작성</a:t>
            </a:r>
            <a:r>
              <a:rPr lang="en-US" altLang="ko-KR" sz="1600" b="1" dirty="0">
                <a:solidFill>
                  <a:srgbClr val="469480"/>
                </a:solidFill>
              </a:rPr>
              <a:t>(</a:t>
            </a:r>
            <a:r>
              <a:rPr lang="ko-KR" altLang="en-US" sz="1600" b="1" dirty="0">
                <a:solidFill>
                  <a:srgbClr val="469480"/>
                </a:solidFill>
              </a:rPr>
              <a:t>학교정보 입력</a:t>
            </a:r>
            <a:r>
              <a:rPr lang="en-US" altLang="ko-KR" sz="1600" b="1" dirty="0">
                <a:solidFill>
                  <a:srgbClr val="469480"/>
                </a:solidFill>
              </a:rPr>
              <a:t>)</a:t>
            </a:r>
            <a:endParaRPr lang="ko-KR" altLang="en-US" sz="12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/>
              <a:t>① </a:t>
            </a:r>
            <a:r>
              <a:rPr lang="ko-KR" altLang="en-US" sz="1600" dirty="0">
                <a:solidFill>
                  <a:srgbClr val="FF0000"/>
                </a:solidFill>
              </a:rPr>
              <a:t>현재 재학 중인 학교를 </a:t>
            </a:r>
            <a:r>
              <a:rPr lang="ko-KR" altLang="en-US" sz="1600" dirty="0"/>
              <a:t>입력하는 화면</a:t>
            </a:r>
            <a:r>
              <a:rPr lang="en-US" altLang="ko-KR" sz="1600" u="sng" dirty="0"/>
              <a:t>(</a:t>
            </a:r>
            <a:r>
              <a:rPr lang="ko-KR" altLang="en-US" sz="1600" u="sng" dirty="0"/>
              <a:t>소속대학 </a:t>
            </a:r>
            <a:r>
              <a:rPr lang="ko-KR" altLang="en-US" sz="1600" u="sng" dirty="0" err="1"/>
              <a:t>오기재시</a:t>
            </a:r>
            <a:r>
              <a:rPr lang="ko-KR" altLang="en-US" sz="1600" u="sng" dirty="0"/>
              <a:t> 별도 확인 및 구제 절차 없음</a:t>
            </a:r>
            <a:r>
              <a:rPr lang="en-US" altLang="ko-KR" sz="1600" u="sng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400" dirty="0"/>
              <a:t>② </a:t>
            </a:r>
            <a:r>
              <a:rPr lang="ko-KR" altLang="en-US" sz="1600" dirty="0"/>
              <a:t>소속 대학을 조회하여 입력</a:t>
            </a:r>
            <a:r>
              <a:rPr lang="en-US" altLang="ko-KR" sz="1200" dirty="0"/>
              <a:t>(</a:t>
            </a:r>
            <a:r>
              <a:rPr lang="ko-KR" altLang="en-US" sz="1200" dirty="0"/>
              <a:t>지원가능 대상 대학이 아닌 경우</a:t>
            </a:r>
            <a:r>
              <a:rPr lang="en-US" altLang="ko-KR" sz="1200" dirty="0"/>
              <a:t>, </a:t>
            </a:r>
            <a:r>
              <a:rPr lang="ko-KR" altLang="en-US" sz="1200" dirty="0"/>
              <a:t>신청불가</a:t>
            </a:r>
            <a:r>
              <a:rPr lang="en-US" altLang="ko-KR" sz="12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400" dirty="0"/>
              <a:t>③ </a:t>
            </a:r>
            <a:r>
              <a:rPr lang="ko-KR" altLang="en-US" sz="1600" dirty="0"/>
              <a:t>본인의 학과</a:t>
            </a:r>
            <a:r>
              <a:rPr lang="en-US" altLang="ko-KR" sz="1600" dirty="0"/>
              <a:t>/</a:t>
            </a:r>
            <a:r>
              <a:rPr lang="ko-KR" altLang="en-US" sz="1600" dirty="0"/>
              <a:t>전공</a:t>
            </a:r>
            <a:r>
              <a:rPr lang="en-US" altLang="ko-KR" sz="1600" dirty="0"/>
              <a:t>, </a:t>
            </a:r>
            <a:r>
              <a:rPr lang="ko-KR" altLang="en-US" sz="1600" dirty="0"/>
              <a:t>학번</a:t>
            </a:r>
            <a:r>
              <a:rPr lang="en-US" altLang="ko-KR" sz="1600" dirty="0"/>
              <a:t>, </a:t>
            </a:r>
            <a:r>
              <a:rPr lang="ko-KR" altLang="en-US" sz="1600" dirty="0"/>
              <a:t>학적</a:t>
            </a:r>
            <a:r>
              <a:rPr lang="en-US" altLang="ko-KR" sz="1600" dirty="0"/>
              <a:t>, </a:t>
            </a:r>
            <a:r>
              <a:rPr lang="ko-KR" altLang="en-US" sz="1600" dirty="0"/>
              <a:t>학년을 정확하게 입력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④</a:t>
            </a:r>
            <a:r>
              <a:rPr lang="en-US" altLang="ko-KR" sz="1600" dirty="0"/>
              <a:t> ‘</a:t>
            </a:r>
            <a:r>
              <a:rPr lang="ko-KR" altLang="en-US" sz="1600" dirty="0"/>
              <a:t>확인</a:t>
            </a:r>
            <a:r>
              <a:rPr lang="en-US" altLang="ko-KR" sz="1600" dirty="0"/>
              <a:t>’</a:t>
            </a:r>
            <a:r>
              <a:rPr lang="ko-KR" altLang="en-US" sz="1600" dirty="0"/>
              <a:t>을 클릭하여 신청정보 확인 화면으로 이동</a:t>
            </a:r>
            <a:endParaRPr lang="en-US" altLang="ko-KR" sz="1600" b="1" dirty="0">
              <a:solidFill>
                <a:srgbClr val="FF0000"/>
              </a:solidFill>
            </a:endParaRPr>
          </a:p>
        </p:txBody>
      </p:sp>
      <p:sp>
        <p:nvSpPr>
          <p:cNvPr id="36" name="순서도: 처리 35"/>
          <p:cNvSpPr/>
          <p:nvPr/>
        </p:nvSpPr>
        <p:spPr>
          <a:xfrm>
            <a:off x="107504" y="2060849"/>
            <a:ext cx="8917226" cy="4589462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8894" y="356372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696398" y="5397023"/>
            <a:ext cx="6980058" cy="478340"/>
          </a:xfrm>
          <a:prstGeom prst="rect">
            <a:avLst/>
          </a:prstGeom>
          <a:noFill/>
          <a:ln w="28575">
            <a:solidFill>
              <a:srgbClr val="46948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>
            <a:off x="2411760" y="5346165"/>
            <a:ext cx="1987546" cy="0"/>
          </a:xfrm>
          <a:prstGeom prst="line">
            <a:avLst/>
          </a:prstGeom>
          <a:ln w="28575"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20167" y="505432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3922" y="524313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③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5123475" y="3854595"/>
            <a:ext cx="1176717" cy="249969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6910754" y="6029252"/>
            <a:ext cx="613574" cy="178117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610016" y="596442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1737850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>
            <a:extLst>
              <a:ext uri="{FF2B5EF4-FFF2-40B4-BE49-F238E27FC236}">
                <a16:creationId xmlns:a16="http://schemas.microsoft.com/office/drawing/2014/main" id="{DA4888B2-A5BD-4247-8E28-8255E8221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90" y="5322646"/>
            <a:ext cx="8485482" cy="133508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0EF7A411-D5C2-4814-B765-18DD53B80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56" y="2187052"/>
            <a:ext cx="8809722" cy="3084843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57943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11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3007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신청서 작성</a:t>
            </a:r>
            <a:r>
              <a:rPr lang="en-US" altLang="ko-KR" sz="1600" b="1" dirty="0">
                <a:solidFill>
                  <a:srgbClr val="469480"/>
                </a:solidFill>
              </a:rPr>
              <a:t>(</a:t>
            </a:r>
            <a:r>
              <a:rPr lang="ko-KR" altLang="en-US" sz="1600" b="1" dirty="0">
                <a:solidFill>
                  <a:srgbClr val="469480"/>
                </a:solidFill>
              </a:rPr>
              <a:t>신청정보 확인</a:t>
            </a:r>
            <a:r>
              <a:rPr lang="en-US" altLang="ko-KR" sz="1600" b="1" dirty="0">
                <a:solidFill>
                  <a:srgbClr val="469480"/>
                </a:solidFill>
              </a:rPr>
              <a:t>)</a:t>
            </a:r>
            <a:endParaRPr lang="ko-KR" altLang="en-US" sz="12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666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/>
              <a:t>① </a:t>
            </a:r>
            <a:r>
              <a:rPr lang="ko-KR" altLang="en-US" sz="1400" dirty="0"/>
              <a:t>최종 신청정보를 확인하는 화면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/>
              <a:t>② </a:t>
            </a:r>
            <a:r>
              <a:rPr lang="ko-KR" altLang="en-US" sz="1400" dirty="0"/>
              <a:t>작성한 정보의 정확성 및 파일 정상첨부 여부 등을 최종 재확인 </a:t>
            </a:r>
            <a:r>
              <a:rPr lang="en-US" altLang="ko-KR" sz="1400" dirty="0"/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FF0000"/>
                </a:solidFill>
              </a:rPr>
              <a:t>   </a:t>
            </a:r>
            <a:r>
              <a:rPr lang="en-US" altLang="ko-KR" sz="1100" dirty="0">
                <a:solidFill>
                  <a:srgbClr val="FF0000"/>
                </a:solidFill>
              </a:rPr>
              <a:t>※ </a:t>
            </a:r>
            <a:r>
              <a:rPr lang="ko-KR" altLang="en-US" sz="1100" dirty="0">
                <a:solidFill>
                  <a:srgbClr val="FF0000"/>
                </a:solidFill>
              </a:rPr>
              <a:t>허위 또는 오기재의 경우 지원 제한 추후 발견시에도 전액 장학금 환수처리</a:t>
            </a:r>
            <a:endParaRPr lang="en-US" altLang="ko-KR" sz="11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/>
              <a:t>③ </a:t>
            </a:r>
            <a:r>
              <a:rPr lang="ko-KR" altLang="en-US" sz="1400" dirty="0"/>
              <a:t>우측 하단의 </a:t>
            </a:r>
            <a:r>
              <a:rPr lang="en-US" altLang="ko-KR" sz="1400" dirty="0"/>
              <a:t>‘</a:t>
            </a:r>
            <a:r>
              <a:rPr lang="ko-KR" altLang="en-US" sz="1400" dirty="0"/>
              <a:t>확인</a:t>
            </a:r>
            <a:r>
              <a:rPr lang="en-US" altLang="ko-KR" sz="1400" dirty="0"/>
              <a:t>’</a:t>
            </a:r>
            <a:r>
              <a:rPr lang="ko-KR" altLang="en-US" sz="1400" dirty="0"/>
              <a:t>을 클릭하면 최종 재확인 팝업 출력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/>
              <a:t>④ ‘</a:t>
            </a:r>
            <a:r>
              <a:rPr lang="ko-KR" altLang="en-US" sz="1400" dirty="0"/>
              <a:t>확인</a:t>
            </a:r>
            <a:r>
              <a:rPr lang="en-US" altLang="ko-KR" sz="1400" dirty="0"/>
              <a:t>’ </a:t>
            </a:r>
            <a:r>
              <a:rPr lang="ko-KR" altLang="en-US" sz="1400" dirty="0"/>
              <a:t>클릭 후 최종 인증서 동의를 통해 신청 마무리</a:t>
            </a:r>
            <a:endParaRPr lang="en-US" altLang="ko-KR" sz="1400" dirty="0"/>
          </a:p>
        </p:txBody>
      </p:sp>
      <p:sp>
        <p:nvSpPr>
          <p:cNvPr id="36" name="순서도: 처리 35"/>
          <p:cNvSpPr/>
          <p:nvPr/>
        </p:nvSpPr>
        <p:spPr>
          <a:xfrm>
            <a:off x="107504" y="2187051"/>
            <a:ext cx="8917226" cy="4463259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9126" y="210157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419" y="276784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pic>
        <p:nvPicPr>
          <p:cNvPr id="16" name="Picture 3" descr="S:\5.중소기업 취업연계 장학금(희망사다리)\★ 2018년 중소기업 취업연계 장학금\001. 사업계획 수립\2유형\전산개발\매뉴얼\학생\화면캡쳐\8. 신청정보확인(팝업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779" y="5167275"/>
            <a:ext cx="172319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865754" y="5819199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④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6268041" y="5937392"/>
            <a:ext cx="581710" cy="189584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5761227" y="4270275"/>
            <a:ext cx="1800628" cy="601064"/>
          </a:xfrm>
          <a:prstGeom prst="rect">
            <a:avLst/>
          </a:prstGeom>
          <a:noFill/>
          <a:ln w="19050">
            <a:solidFill>
              <a:srgbClr val="4694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7529853" y="4009143"/>
            <a:ext cx="125019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b="1" dirty="0">
                <a:solidFill>
                  <a:srgbClr val="469480"/>
                </a:solidFill>
              </a:rPr>
              <a:t>파일명 클릭 시 정상 업로드 여부 확인 가능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5865754" y="2336020"/>
            <a:ext cx="1133930" cy="244357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A4D1087-ED0C-499E-B7B9-497DD4BED16A}"/>
              </a:ext>
            </a:extLst>
          </p:cNvPr>
          <p:cNvSpPr/>
          <p:nvPr/>
        </p:nvSpPr>
        <p:spPr>
          <a:xfrm>
            <a:off x="1667879" y="4076746"/>
            <a:ext cx="2160240" cy="170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8047122-EC91-47DE-9A69-B9E6BE4037BB}"/>
              </a:ext>
            </a:extLst>
          </p:cNvPr>
          <p:cNvSpPr/>
          <p:nvPr/>
        </p:nvSpPr>
        <p:spPr>
          <a:xfrm>
            <a:off x="1667878" y="3604244"/>
            <a:ext cx="1968017" cy="17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37BD7EE-EE68-44C7-8AC2-6CFCF458B22C}"/>
              </a:ext>
            </a:extLst>
          </p:cNvPr>
          <p:cNvSpPr/>
          <p:nvPr/>
        </p:nvSpPr>
        <p:spPr>
          <a:xfrm>
            <a:off x="1667877" y="5109827"/>
            <a:ext cx="1584176" cy="17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F51D50E-A6A0-4118-A340-BA4EAD3194DD}"/>
              </a:ext>
            </a:extLst>
          </p:cNvPr>
          <p:cNvSpPr/>
          <p:nvPr/>
        </p:nvSpPr>
        <p:spPr>
          <a:xfrm>
            <a:off x="1763688" y="5573612"/>
            <a:ext cx="1296144" cy="612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80882" y="3042133"/>
            <a:ext cx="8611598" cy="3657924"/>
          </a:xfrm>
          <a:prstGeom prst="rect">
            <a:avLst/>
          </a:prstGeom>
          <a:noFill/>
          <a:ln w="28575">
            <a:solidFill>
              <a:srgbClr val="4694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712A713-5443-4E2B-A08A-35D34A9AC7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1264" y="4941859"/>
            <a:ext cx="2719647" cy="1375445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7345787" y="6361708"/>
            <a:ext cx="671120" cy="229884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681347" y="610108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③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D7BA2829-D39A-455C-9B9D-C612A9798074}"/>
              </a:ext>
            </a:extLst>
          </p:cNvPr>
          <p:cNvSpPr/>
          <p:nvPr/>
        </p:nvSpPr>
        <p:spPr>
          <a:xfrm>
            <a:off x="6236542" y="6012035"/>
            <a:ext cx="671120" cy="229884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19F6CB-6C99-4CFD-906C-7759FE45C037}"/>
              </a:ext>
            </a:extLst>
          </p:cNvPr>
          <p:cNvSpPr txBox="1"/>
          <p:nvPr/>
        </p:nvSpPr>
        <p:spPr>
          <a:xfrm>
            <a:off x="5903839" y="586602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469480"/>
                </a:solidFill>
              </a:rPr>
              <a:t>④</a:t>
            </a:r>
            <a:endParaRPr lang="ko-KR" altLang="en-US" sz="1400" b="1" dirty="0">
              <a:solidFill>
                <a:srgbClr val="4694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48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DA1BB8C-AC18-4E07-B51E-436E34DDD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70" y="1812545"/>
            <a:ext cx="8900085" cy="4844495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12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신청완료</a:t>
            </a:r>
            <a:endParaRPr lang="ko-KR" altLang="en-US" sz="12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1851" cy="1020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/>
              <a:t>① </a:t>
            </a:r>
            <a:r>
              <a:rPr lang="ko-KR" altLang="en-US" sz="1400" dirty="0"/>
              <a:t>장학금 신청 완료</a:t>
            </a:r>
            <a:r>
              <a:rPr lang="en-US" altLang="ko-KR" sz="1400" dirty="0"/>
              <a:t>. </a:t>
            </a:r>
            <a:r>
              <a:rPr lang="ko-KR" altLang="en-US" sz="1400" dirty="0"/>
              <a:t>신청 시 기재한 휴대폰 번호로 이의신청안내 </a:t>
            </a:r>
            <a:r>
              <a:rPr lang="ko-KR" altLang="en-US" sz="1400" dirty="0" err="1"/>
              <a:t>알림톡</a:t>
            </a:r>
            <a:r>
              <a:rPr lang="en-US" altLang="ko-KR" sz="1400" dirty="0"/>
              <a:t>(</a:t>
            </a:r>
            <a:r>
              <a:rPr lang="ko-KR" altLang="en-US" sz="1400" dirty="0"/>
              <a:t>문자</a:t>
            </a:r>
            <a:r>
              <a:rPr lang="en-US" altLang="ko-KR" sz="1400" dirty="0"/>
              <a:t>) </a:t>
            </a:r>
            <a:r>
              <a:rPr lang="ko-KR" altLang="en-US" sz="1400" dirty="0"/>
              <a:t>등 안내 </a:t>
            </a:r>
            <a:r>
              <a:rPr lang="ko-KR" altLang="en-US" sz="1400" dirty="0" err="1"/>
              <a:t>알림톡</a:t>
            </a:r>
            <a:r>
              <a:rPr lang="ko-KR" altLang="en-US" sz="1400" dirty="0"/>
              <a:t> 발송 예정</a:t>
            </a:r>
            <a:endParaRPr lang="en-US" altLang="ko-KR" sz="1100" dirty="0"/>
          </a:p>
          <a:p>
            <a:pPr>
              <a:lnSpc>
                <a:spcPct val="150000"/>
              </a:lnSpc>
            </a:pPr>
            <a:r>
              <a:rPr lang="en-US" altLang="ko-KR" sz="1400" dirty="0"/>
              <a:t>② 2024. 7. 1. </a:t>
            </a:r>
            <a:r>
              <a:rPr lang="ko-KR" altLang="en-US" sz="1400" dirty="0"/>
              <a:t>기준 고용보험 미 조회 등의 경우</a:t>
            </a:r>
            <a:r>
              <a:rPr lang="en-US" altLang="ko-KR" sz="1400" dirty="0"/>
              <a:t>, </a:t>
            </a:r>
            <a:r>
              <a:rPr lang="en-US" altLang="ko-KR" sz="1400" b="1" u="sng" dirty="0"/>
              <a:t>2024</a:t>
            </a:r>
            <a:r>
              <a:rPr lang="ko-KR" altLang="en-US" sz="1400" b="1" u="sng" dirty="0"/>
              <a:t>년</a:t>
            </a:r>
            <a:r>
              <a:rPr lang="en-US" altLang="ko-KR" sz="1400" b="1" u="sng" dirty="0"/>
              <a:t> 10</a:t>
            </a:r>
            <a:r>
              <a:rPr lang="ko-KR" altLang="en-US" sz="1400" b="1" u="sng" dirty="0"/>
              <a:t>월</a:t>
            </a:r>
            <a:r>
              <a:rPr lang="en-US" altLang="ko-KR" sz="1400" b="1" u="sng" dirty="0"/>
              <a:t>~11</a:t>
            </a:r>
            <a:r>
              <a:rPr lang="ko-KR" altLang="en-US" sz="1400" b="1" u="sng" dirty="0"/>
              <a:t>월 내</a:t>
            </a:r>
            <a:r>
              <a:rPr lang="ko-KR" altLang="en-US" sz="1400" b="1" dirty="0"/>
              <a:t> 이의신청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절차 진행</a:t>
            </a:r>
            <a:r>
              <a:rPr lang="ko-KR" altLang="en-US" sz="1400" dirty="0"/>
              <a:t>되므로 관련사항 사전 확인</a:t>
            </a:r>
            <a:r>
              <a:rPr lang="en-US" altLang="ko-KR" sz="1400" dirty="0"/>
              <a:t>. </a:t>
            </a:r>
            <a:r>
              <a:rPr lang="ko-KR" altLang="en-US" sz="1400" b="1" dirty="0">
                <a:solidFill>
                  <a:srgbClr val="FF0000"/>
                </a:solidFill>
              </a:rPr>
              <a:t>상세 내용은 </a:t>
            </a:r>
            <a:r>
              <a:rPr lang="en-US" altLang="ko-KR" sz="1400" b="1" dirty="0">
                <a:solidFill>
                  <a:srgbClr val="FF0000"/>
                </a:solidFill>
              </a:rPr>
              <a:t>10</a:t>
            </a:r>
            <a:r>
              <a:rPr lang="ko-KR" altLang="en-US" sz="1400" b="1" dirty="0">
                <a:solidFill>
                  <a:srgbClr val="FF0000"/>
                </a:solidFill>
              </a:rPr>
              <a:t>월</a:t>
            </a:r>
            <a:r>
              <a:rPr lang="en-US" altLang="ko-KR" sz="1400" b="1" dirty="0">
                <a:solidFill>
                  <a:srgbClr val="FF0000"/>
                </a:solidFill>
              </a:rPr>
              <a:t>~11</a:t>
            </a:r>
            <a:r>
              <a:rPr lang="ko-KR" altLang="en-US" sz="1400" b="1" dirty="0">
                <a:solidFill>
                  <a:srgbClr val="FF0000"/>
                </a:solidFill>
              </a:rPr>
              <a:t>월 </a:t>
            </a:r>
            <a:r>
              <a:rPr lang="ko-KR" altLang="en-US" sz="1400" b="1" dirty="0" err="1">
                <a:solidFill>
                  <a:srgbClr val="FF0000"/>
                </a:solidFill>
              </a:rPr>
              <a:t>알림톡</a:t>
            </a:r>
            <a:r>
              <a:rPr lang="ko-KR" altLang="en-US" sz="1400" b="1" dirty="0">
                <a:solidFill>
                  <a:srgbClr val="FF0000"/>
                </a:solidFill>
              </a:rPr>
              <a:t> 안내 및 공지사항에서 필히 확인</a:t>
            </a:r>
            <a:r>
              <a:rPr lang="en-US" altLang="ko-KR" sz="1400" dirty="0">
                <a:solidFill>
                  <a:srgbClr val="FF0000"/>
                </a:solidFill>
              </a:rPr>
              <a:t>(</a:t>
            </a:r>
            <a:r>
              <a:rPr lang="ko-KR" altLang="en-US" sz="1400" dirty="0">
                <a:solidFill>
                  <a:srgbClr val="FF0000"/>
                </a:solidFill>
              </a:rPr>
              <a:t>기간 내 이의신청 미접수시 탈락</a:t>
            </a:r>
            <a:r>
              <a:rPr lang="en-US" altLang="ko-KR" sz="1400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36" name="순서도: 처리 35"/>
          <p:cNvSpPr/>
          <p:nvPr/>
        </p:nvSpPr>
        <p:spPr>
          <a:xfrm>
            <a:off x="107504" y="1819275"/>
            <a:ext cx="8917226" cy="4831036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30847" y="352035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16879" y="518821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2483768" y="4460785"/>
            <a:ext cx="6480720" cy="2148464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3935969" y="3561412"/>
            <a:ext cx="3878666" cy="777511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사각형 설명선 32"/>
          <p:cNvSpPr/>
          <p:nvPr/>
        </p:nvSpPr>
        <p:spPr>
          <a:xfrm>
            <a:off x="1163962" y="2952246"/>
            <a:ext cx="2766632" cy="1162713"/>
          </a:xfrm>
          <a:prstGeom prst="wedgeRectCallout">
            <a:avLst>
              <a:gd name="adj1" fmla="val -3525"/>
              <a:gd name="adj2" fmla="val 65003"/>
            </a:avLst>
          </a:prstGeom>
          <a:solidFill>
            <a:schemeClr val="accent3">
              <a:lumMod val="20000"/>
              <a:lumOff val="80000"/>
            </a:schemeClr>
          </a:solidFill>
          <a:ln w="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chemeClr val="tx1"/>
                </a:solidFill>
              </a:rPr>
              <a:t>이의신청 기간은</a:t>
            </a:r>
            <a:r>
              <a:rPr lang="ko-KR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ko-KR" sz="1200" b="1" dirty="0">
                <a:solidFill>
                  <a:srgbClr val="FF0000"/>
                </a:solidFill>
              </a:rPr>
              <a:t>2024</a:t>
            </a:r>
            <a:r>
              <a:rPr lang="ko-KR" altLang="en-US" sz="1200" b="1" dirty="0">
                <a:solidFill>
                  <a:srgbClr val="FF0000"/>
                </a:solidFill>
              </a:rPr>
              <a:t>년 </a:t>
            </a:r>
            <a:r>
              <a:rPr lang="en-US" altLang="ko-KR" sz="1200" b="1" dirty="0">
                <a:solidFill>
                  <a:srgbClr val="FF0000"/>
                </a:solidFill>
              </a:rPr>
              <a:t>10</a:t>
            </a:r>
            <a:r>
              <a:rPr lang="ko-KR" altLang="en-US" sz="1200" b="1" dirty="0">
                <a:solidFill>
                  <a:srgbClr val="FF0000"/>
                </a:solidFill>
              </a:rPr>
              <a:t>월</a:t>
            </a:r>
            <a:r>
              <a:rPr lang="en-US" altLang="ko-KR" sz="1200" b="1" dirty="0">
                <a:solidFill>
                  <a:srgbClr val="FF0000"/>
                </a:solidFill>
              </a:rPr>
              <a:t>~11</a:t>
            </a:r>
            <a:r>
              <a:rPr lang="ko-KR" altLang="en-US" sz="1200" b="1" dirty="0">
                <a:solidFill>
                  <a:srgbClr val="FF0000"/>
                </a:solidFill>
              </a:rPr>
              <a:t>월 내 </a:t>
            </a:r>
            <a:endParaRPr lang="en-US" altLang="ko-KR" sz="12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rgbClr val="FF0000"/>
                </a:solidFill>
              </a:rPr>
              <a:t>문자 및 공지사항으로 안내</a:t>
            </a:r>
            <a:r>
              <a:rPr lang="ko-KR" altLang="en-US" sz="1200" b="1" dirty="0">
                <a:solidFill>
                  <a:schemeClr val="tx1"/>
                </a:solidFill>
              </a:rPr>
              <a:t>할</a:t>
            </a:r>
            <a:endParaRPr lang="en-US" altLang="ko-KR" sz="12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chemeClr val="tx1"/>
                </a:solidFill>
              </a:rPr>
              <a:t>예정입니다</a:t>
            </a:r>
            <a:r>
              <a:rPr lang="en-US" altLang="ko-KR" sz="1200" b="1" dirty="0">
                <a:solidFill>
                  <a:schemeClr val="tx1"/>
                </a:solidFill>
              </a:rPr>
              <a:t>! </a:t>
            </a:r>
            <a:r>
              <a:rPr lang="ko-KR" altLang="en-US" sz="1200" b="1" dirty="0">
                <a:solidFill>
                  <a:schemeClr val="tx1"/>
                </a:solidFill>
              </a:rPr>
              <a:t>해당 기간 중에</a:t>
            </a:r>
            <a:r>
              <a:rPr lang="en-US" altLang="ko-KR" sz="1200" b="1" dirty="0">
                <a:solidFill>
                  <a:schemeClr val="tx1"/>
                </a:solidFill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chemeClr val="tx1"/>
                </a:solidFill>
              </a:rPr>
              <a:t>본인의 심사결과를 꼭 확인하세요</a:t>
            </a:r>
            <a:r>
              <a:rPr lang="en-US" altLang="ko-KR" sz="1200" b="1" dirty="0">
                <a:solidFill>
                  <a:schemeClr val="tx1"/>
                </a:solidFill>
              </a:rPr>
              <a:t>!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pic>
        <p:nvPicPr>
          <p:cNvPr id="34" name="그림 33" descr="1467899166_office_-48.png">
            <a:extLst>
              <a:ext uri="{FF2B5EF4-FFF2-40B4-BE49-F238E27FC236}">
                <a16:creationId xmlns:a16="http://schemas.microsoft.com/office/drawing/2014/main" id="{CEDABB8A-2999-4BE3-A902-0AB5DA0849E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231" y="2416242"/>
            <a:ext cx="1005858" cy="57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64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5468" y="2216180"/>
            <a:ext cx="7988084" cy="175432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40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감사합니다</a:t>
            </a:r>
            <a:endParaRPr lang="en-US" altLang="ko-KR" sz="4000" b="1" dirty="0">
              <a:solidFill>
                <a:schemeClr val="tx2">
                  <a:lumMod val="50000"/>
                </a:schemeClr>
              </a:solidFill>
              <a:latin typeface="양재다운명조M" panose="02020603020101020101" pitchFamily="18" charset="-127"/>
              <a:ea typeface="양재다운명조M" panose="02020603020101020101" pitchFamily="18" charset="-127"/>
              <a:cs typeface="함초롬바탕" panose="02030504000101010101" pitchFamily="18" charset="-127"/>
            </a:endParaRPr>
          </a:p>
          <a:p>
            <a:pPr algn="ctr"/>
            <a:endParaRPr lang="en-US" altLang="ko-KR" sz="4000" b="1" dirty="0">
              <a:solidFill>
                <a:schemeClr val="tx2">
                  <a:lumMod val="50000"/>
                </a:schemeClr>
              </a:solidFill>
              <a:latin typeface="양재다운명조M" panose="02020603020101020101" pitchFamily="18" charset="-127"/>
              <a:ea typeface="양재다운명조M" panose="02020603020101020101" pitchFamily="18" charset="-127"/>
              <a:cs typeface="함초롬바탕" panose="02030504000101010101" pitchFamily="18" charset="-127"/>
            </a:endParaRPr>
          </a:p>
          <a:p>
            <a:pPr algn="ctr"/>
            <a:r>
              <a:rPr lang="ko-KR" altLang="en-US" sz="28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문의</a:t>
            </a:r>
            <a:r>
              <a:rPr lang="en-US" altLang="ko-KR" sz="28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8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희망사다리 장학사업 상담센터 </a:t>
            </a:r>
            <a:r>
              <a:rPr lang="en-US" altLang="ko-KR" sz="28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1800-0499</a:t>
            </a:r>
            <a:endParaRPr lang="ko-KR" altLang="en-US" sz="2800" b="1" dirty="0">
              <a:solidFill>
                <a:schemeClr val="tx2">
                  <a:lumMod val="50000"/>
                </a:schemeClr>
              </a:solidFill>
              <a:latin typeface="양재다운명조M" panose="02020603020101020101" pitchFamily="18" charset="-127"/>
              <a:ea typeface="양재다운명조M" panose="0202060302010102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6" name="_x178658208" descr="EMB0000352c470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661248"/>
            <a:ext cx="2001506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_x178659968" descr="EMB0000352c47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4" y="5732714"/>
            <a:ext cx="1693582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순서도: 처리 9"/>
          <p:cNvSpPr/>
          <p:nvPr/>
        </p:nvSpPr>
        <p:spPr>
          <a:xfrm>
            <a:off x="0" y="0"/>
            <a:ext cx="9144000" cy="54868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순서도: 처리 10"/>
          <p:cNvSpPr/>
          <p:nvPr/>
        </p:nvSpPr>
        <p:spPr>
          <a:xfrm>
            <a:off x="0" y="6309320"/>
            <a:ext cx="9144000" cy="54868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1673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1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4134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로그인 및 사업소개 페이지로 이동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107504" y="629880"/>
            <a:ext cx="8917226" cy="1152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① </a:t>
            </a:r>
            <a:r>
              <a:rPr lang="ko-KR" altLang="en-US" sz="1600" dirty="0"/>
              <a:t>로그인 버튼을 클릭하여 홈페이지</a:t>
            </a:r>
            <a:r>
              <a:rPr lang="en-US" altLang="ko-KR" sz="1600" dirty="0"/>
              <a:t>(www.kosaf.go.kr)</a:t>
            </a:r>
            <a:r>
              <a:rPr lang="ko-KR" altLang="en-US" sz="1600" dirty="0"/>
              <a:t> 로그인</a:t>
            </a:r>
            <a:r>
              <a:rPr lang="en-US" altLang="ko-KR" sz="1600" dirty="0"/>
              <a:t>(</a:t>
            </a:r>
            <a:r>
              <a:rPr lang="ko-KR" altLang="en-US" sz="1600" dirty="0"/>
              <a:t>회원가입 필수</a:t>
            </a:r>
            <a:r>
              <a:rPr lang="en-US" altLang="ko-KR" sz="16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00" dirty="0"/>
              <a:t>② </a:t>
            </a:r>
            <a:r>
              <a:rPr lang="ko-KR" altLang="en-US" sz="1600" dirty="0"/>
              <a:t>장학금 메뉴로 마우스를 이동하면 하단의 상세메뉴가 열림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③ ‘</a:t>
            </a:r>
            <a:r>
              <a:rPr lang="ko-KR" altLang="en-US" sz="1600" dirty="0"/>
              <a:t>고졸 후학습자 장학금</a:t>
            </a:r>
            <a:r>
              <a:rPr lang="en-US" altLang="ko-KR" sz="1600" dirty="0"/>
              <a:t>(</a:t>
            </a:r>
            <a:r>
              <a:rPr lang="ko-KR" altLang="en-US" sz="1600" dirty="0"/>
              <a:t>희망사다리</a:t>
            </a:r>
            <a:r>
              <a:rPr lang="en-US" altLang="ko-KR" sz="1600" dirty="0"/>
              <a:t>Ⅱ </a:t>
            </a:r>
            <a:r>
              <a:rPr lang="ko-KR" altLang="en-US" sz="1600" dirty="0"/>
              <a:t>유형</a:t>
            </a:r>
            <a:r>
              <a:rPr lang="en-US" altLang="ko-KR" sz="1600" dirty="0"/>
              <a:t>)’</a:t>
            </a:r>
            <a:r>
              <a:rPr lang="ko-KR" altLang="en-US" sz="1600" dirty="0"/>
              <a:t>을</a:t>
            </a:r>
            <a:r>
              <a:rPr lang="en-US" altLang="ko-KR" sz="1600" dirty="0"/>
              <a:t> </a:t>
            </a:r>
            <a:r>
              <a:rPr lang="ko-KR" altLang="en-US" sz="1600" dirty="0"/>
              <a:t>클릭하여 사업 소개페이지로 이동</a:t>
            </a:r>
            <a:endParaRPr lang="en-US" altLang="ko-KR" sz="1600" dirty="0"/>
          </a:p>
        </p:txBody>
      </p:sp>
      <p:sp>
        <p:nvSpPr>
          <p:cNvPr id="36" name="순서도: 처리 35"/>
          <p:cNvSpPr/>
          <p:nvPr/>
        </p:nvSpPr>
        <p:spPr>
          <a:xfrm>
            <a:off x="107504" y="2060848"/>
            <a:ext cx="8917226" cy="4608512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pic>
        <p:nvPicPr>
          <p:cNvPr id="12" name="Picture 4" descr="S:\5.중소기업 취업연계 장학금(희망사다리)\★ 2018년 중소기업 취업연계 장학금\001. 사업계획 수립\2유형\전산개발\매뉴얼\학생\화면캡쳐\홈페이지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58952"/>
            <a:ext cx="8580760" cy="442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458813" y="188098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75390" y="214547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2908" y="32687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③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5469332" y="2155141"/>
            <a:ext cx="353683" cy="120503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2238102" y="2416335"/>
            <a:ext cx="436272" cy="126728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3533178" y="3305708"/>
            <a:ext cx="762961" cy="229392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A48A46C-1314-467B-8C0D-CBC62CA86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334608"/>
            <a:ext cx="8220720" cy="224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94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C374BB5-72DB-4E78-967F-C32B22F36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37" y="5030395"/>
            <a:ext cx="6291116" cy="1627956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2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3887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사업 소개 페이지</a:t>
            </a:r>
            <a:r>
              <a:rPr lang="en-US" altLang="ko-KR" sz="1600" b="1" dirty="0">
                <a:solidFill>
                  <a:srgbClr val="469480"/>
                </a:solidFill>
              </a:rPr>
              <a:t>(</a:t>
            </a:r>
            <a:r>
              <a:rPr lang="ko-KR" altLang="en-US" sz="1600" b="1" dirty="0">
                <a:solidFill>
                  <a:srgbClr val="469480"/>
                </a:solidFill>
              </a:rPr>
              <a:t>장학금 내용 확인</a:t>
            </a:r>
            <a:r>
              <a:rPr lang="en-US" altLang="ko-KR" sz="1600" b="1" dirty="0">
                <a:solidFill>
                  <a:srgbClr val="469480"/>
                </a:solidFill>
              </a:rPr>
              <a:t>)</a:t>
            </a:r>
            <a:endParaRPr lang="ko-KR" altLang="en-US" sz="16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① </a:t>
            </a:r>
            <a:r>
              <a:rPr lang="ko-KR" altLang="en-US" sz="1600" dirty="0"/>
              <a:t>장학금 신청 일정 및 주요사항 확인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② ‘</a:t>
            </a:r>
            <a:r>
              <a:rPr lang="ko-KR" altLang="en-US" sz="1600" dirty="0"/>
              <a:t>지원개요</a:t>
            </a:r>
            <a:r>
              <a:rPr lang="en-US" altLang="ko-KR" sz="1600" dirty="0"/>
              <a:t>’, ‘</a:t>
            </a:r>
            <a:r>
              <a:rPr lang="ko-KR" altLang="en-US" sz="1600" dirty="0"/>
              <a:t>지원 절차</a:t>
            </a:r>
            <a:r>
              <a:rPr lang="en-US" altLang="ko-KR" sz="1600" dirty="0"/>
              <a:t>’, ‘</a:t>
            </a:r>
            <a:r>
              <a:rPr lang="ko-KR" altLang="en-US" sz="1600" dirty="0"/>
              <a:t>제출서류</a:t>
            </a:r>
            <a:r>
              <a:rPr lang="en-US" altLang="ko-KR" sz="1600" dirty="0"/>
              <a:t>’, ‘</a:t>
            </a:r>
            <a:r>
              <a:rPr lang="ko-KR" altLang="en-US" sz="1600" dirty="0"/>
              <a:t>장학생 의무사항</a:t>
            </a:r>
            <a:r>
              <a:rPr lang="en-US" altLang="ko-KR" sz="1600" dirty="0"/>
              <a:t>’</a:t>
            </a:r>
            <a:r>
              <a:rPr lang="ko-KR" altLang="en-US" sz="1600" dirty="0"/>
              <a:t>의 탭을 클릭하여 하단의 상세 내용 확인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③ ‘</a:t>
            </a:r>
            <a:r>
              <a:rPr lang="ko-KR" altLang="en-US" sz="1600" dirty="0"/>
              <a:t>신청하기</a:t>
            </a:r>
            <a:r>
              <a:rPr lang="en-US" altLang="ko-KR" sz="1600" dirty="0"/>
              <a:t>’</a:t>
            </a:r>
            <a:r>
              <a:rPr lang="ko-KR" altLang="en-US" sz="1600" dirty="0"/>
              <a:t> 를 클릭하여 장학금 신청메뉴로 이동</a:t>
            </a:r>
            <a:endParaRPr lang="en-US" altLang="ko-KR" sz="1600" dirty="0"/>
          </a:p>
        </p:txBody>
      </p:sp>
      <p:sp>
        <p:nvSpPr>
          <p:cNvPr id="36" name="순서도: 처리 35"/>
          <p:cNvSpPr/>
          <p:nvPr/>
        </p:nvSpPr>
        <p:spPr>
          <a:xfrm>
            <a:off x="107504" y="1749009"/>
            <a:ext cx="8917226" cy="4920351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67315" y="2123175"/>
            <a:ext cx="7273037" cy="3772858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501586" y="6203810"/>
            <a:ext cx="6086637" cy="307777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205636" y="186855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3269" y="599270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AB8F4CF-02C8-4042-9EB8-62ACF699E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86" y="2188846"/>
            <a:ext cx="7057013" cy="3111446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6236088" y="2491540"/>
            <a:ext cx="1247216" cy="262962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956094" y="244672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251599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9C436AA-201E-415B-9C70-DF151179C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9" y="1760658"/>
            <a:ext cx="8900085" cy="4900882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3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22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신청하기</a:t>
            </a:r>
            <a:r>
              <a:rPr lang="en-US" altLang="ko-KR" sz="1400" b="1" dirty="0">
                <a:solidFill>
                  <a:srgbClr val="469480"/>
                </a:solidFill>
              </a:rPr>
              <a:t>(</a:t>
            </a:r>
            <a:r>
              <a:rPr lang="ko-KR" altLang="en-US" sz="1400" b="1" dirty="0">
                <a:solidFill>
                  <a:srgbClr val="469480"/>
                </a:solidFill>
              </a:rPr>
              <a:t>장학금 선택</a:t>
            </a:r>
            <a:r>
              <a:rPr lang="en-US" altLang="ko-KR" sz="1400" b="1" dirty="0">
                <a:solidFill>
                  <a:srgbClr val="469480"/>
                </a:solidFill>
              </a:rPr>
              <a:t>)</a:t>
            </a:r>
            <a:endParaRPr lang="ko-KR" altLang="en-US" sz="11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152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① ‘</a:t>
            </a:r>
            <a:r>
              <a:rPr lang="ko-KR" altLang="en-US" sz="1600" dirty="0"/>
              <a:t>고졸 후학습자 장학금</a:t>
            </a:r>
            <a:r>
              <a:rPr lang="en-US" altLang="ko-KR" sz="1600" dirty="0"/>
              <a:t>(</a:t>
            </a:r>
            <a:r>
              <a:rPr lang="ko-KR" altLang="en-US" sz="1600" dirty="0"/>
              <a:t>희망사다리</a:t>
            </a:r>
            <a:r>
              <a:rPr lang="en-US" altLang="ko-KR" sz="1600" dirty="0"/>
              <a:t>Ⅱ </a:t>
            </a:r>
            <a:r>
              <a:rPr lang="ko-KR" altLang="en-US" sz="1600" dirty="0"/>
              <a:t>유형</a:t>
            </a:r>
            <a:r>
              <a:rPr lang="en-US" altLang="ko-KR" sz="1600" dirty="0"/>
              <a:t>)’</a:t>
            </a:r>
            <a:r>
              <a:rPr lang="ko-KR" altLang="en-US" sz="1600" dirty="0"/>
              <a:t> 찾기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② </a:t>
            </a:r>
            <a:r>
              <a:rPr lang="ko-KR" altLang="en-US" sz="1600" dirty="0"/>
              <a:t>고졸 후학습자 장학금 우측의 </a:t>
            </a:r>
            <a:r>
              <a:rPr lang="en-US" altLang="ko-KR" sz="1600" dirty="0"/>
              <a:t>‘</a:t>
            </a:r>
            <a:r>
              <a:rPr lang="ko-KR" altLang="en-US" sz="1600" dirty="0"/>
              <a:t>신청</a:t>
            </a:r>
            <a:r>
              <a:rPr lang="en-US" altLang="ko-KR" sz="1600" dirty="0"/>
              <a:t>’</a:t>
            </a:r>
            <a:r>
              <a:rPr lang="ko-KR" altLang="en-US" sz="1600" dirty="0"/>
              <a:t> 버튼 클릭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③ </a:t>
            </a:r>
            <a:r>
              <a:rPr lang="ko-KR" altLang="en-US" sz="1600" dirty="0" err="1"/>
              <a:t>팝업창이</a:t>
            </a:r>
            <a:r>
              <a:rPr lang="ko-KR" altLang="en-US" sz="1600" dirty="0"/>
              <a:t> 뜨면 신청하고자 하는 장학금이 맞는지 확인한 후 </a:t>
            </a:r>
            <a:r>
              <a:rPr lang="en-US" altLang="ko-KR" sz="1600" dirty="0"/>
              <a:t>‘</a:t>
            </a:r>
            <a:r>
              <a:rPr lang="ko-KR" altLang="en-US" sz="1600" dirty="0"/>
              <a:t>확인</a:t>
            </a:r>
            <a:r>
              <a:rPr lang="en-US" altLang="ko-KR" sz="1600" dirty="0"/>
              <a:t>’</a:t>
            </a:r>
            <a:r>
              <a:rPr lang="ko-KR" altLang="en-US" sz="1600" dirty="0"/>
              <a:t> 클릭</a:t>
            </a:r>
            <a:endParaRPr lang="en-US" altLang="ko-KR" sz="1600" dirty="0"/>
          </a:p>
        </p:txBody>
      </p:sp>
      <p:sp>
        <p:nvSpPr>
          <p:cNvPr id="36" name="순서도: 처리 35"/>
          <p:cNvSpPr/>
          <p:nvPr/>
        </p:nvSpPr>
        <p:spPr>
          <a:xfrm>
            <a:off x="107504" y="1916832"/>
            <a:ext cx="8917226" cy="4752528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35755" y="386180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63224" y="596456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③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88024" y="369564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cxnSp>
        <p:nvCxnSpPr>
          <p:cNvPr id="20" name="직선 연결선 19"/>
          <p:cNvCxnSpPr/>
          <p:nvPr/>
        </p:nvCxnSpPr>
        <p:spPr>
          <a:xfrm>
            <a:off x="3574719" y="6420797"/>
            <a:ext cx="1743887" cy="0"/>
          </a:xfrm>
          <a:prstGeom prst="line">
            <a:avLst/>
          </a:prstGeom>
          <a:ln w="19050">
            <a:solidFill>
              <a:srgbClr val="46948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5083141" y="3890318"/>
            <a:ext cx="1649099" cy="307775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6230872" y="3919618"/>
            <a:ext cx="504056" cy="237077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5318606" y="6186812"/>
            <a:ext cx="617150" cy="215463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6680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C1BAA54-2655-41B0-9D0C-AFA6C9716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93" y="2433600"/>
            <a:ext cx="8845218" cy="4229328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4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3007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신청서 작성</a:t>
            </a:r>
            <a:r>
              <a:rPr lang="en-US" altLang="ko-KR" sz="1600" b="1" dirty="0">
                <a:solidFill>
                  <a:srgbClr val="469480"/>
                </a:solidFill>
              </a:rPr>
              <a:t>(</a:t>
            </a:r>
            <a:r>
              <a:rPr lang="ko-KR" altLang="en-US" sz="1600" b="1" dirty="0">
                <a:solidFill>
                  <a:srgbClr val="469480"/>
                </a:solidFill>
              </a:rPr>
              <a:t>선발자격 확인</a:t>
            </a:r>
            <a:r>
              <a:rPr lang="en-US" altLang="ko-KR" sz="1600" b="1" dirty="0">
                <a:solidFill>
                  <a:srgbClr val="469480"/>
                </a:solidFill>
              </a:rPr>
              <a:t>)</a:t>
            </a:r>
            <a:endParaRPr lang="ko-KR" altLang="en-US" sz="12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① </a:t>
            </a:r>
            <a:r>
              <a:rPr lang="ko-KR" altLang="en-US" sz="1600" dirty="0"/>
              <a:t>선발자격을 확인하는 화면으로 최종학력</a:t>
            </a:r>
            <a:r>
              <a:rPr lang="en-US" altLang="ko-KR" sz="1600" dirty="0"/>
              <a:t>, </a:t>
            </a:r>
            <a:r>
              <a:rPr lang="ko-KR" altLang="en-US" sz="1600" dirty="0"/>
              <a:t>재직기간</a:t>
            </a:r>
            <a:r>
              <a:rPr lang="en-US" altLang="ko-KR" sz="1600" dirty="0"/>
              <a:t>, </a:t>
            </a:r>
            <a:r>
              <a:rPr lang="ko-KR" altLang="en-US" sz="1600" dirty="0"/>
              <a:t>현 재직기업 요건에 대해 스스로 체크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② </a:t>
            </a:r>
            <a:r>
              <a:rPr lang="ko-KR" altLang="en-US" sz="1600" dirty="0"/>
              <a:t>질문 문항을 확인하고</a:t>
            </a:r>
            <a:r>
              <a:rPr lang="en-US" altLang="ko-KR" sz="1600" dirty="0"/>
              <a:t>, ‘</a:t>
            </a:r>
            <a:r>
              <a:rPr lang="ko-KR" altLang="en-US" sz="1600" dirty="0"/>
              <a:t>예</a:t>
            </a:r>
            <a:r>
              <a:rPr lang="en-US" altLang="ko-KR" sz="1600" dirty="0"/>
              <a:t>’, ‘</a:t>
            </a:r>
            <a:r>
              <a:rPr lang="ko-KR" altLang="en-US" sz="1600" dirty="0"/>
              <a:t>아니오</a:t>
            </a:r>
            <a:r>
              <a:rPr lang="en-US" altLang="ko-KR" sz="1600" dirty="0"/>
              <a:t>’</a:t>
            </a:r>
            <a:r>
              <a:rPr lang="ko-KR" altLang="en-US" sz="1600" dirty="0"/>
              <a:t>를 선택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③ </a:t>
            </a:r>
            <a:r>
              <a:rPr lang="ko-KR" altLang="en-US" sz="1600" dirty="0"/>
              <a:t>다섯 가지 문항에 대해 모두 </a:t>
            </a:r>
            <a:r>
              <a:rPr lang="en-US" altLang="ko-KR" sz="1600" dirty="0"/>
              <a:t>‘</a:t>
            </a:r>
            <a:r>
              <a:rPr lang="ko-KR" altLang="en-US" sz="1600" dirty="0"/>
              <a:t>선발대상입니다</a:t>
            </a:r>
            <a:r>
              <a:rPr lang="en-US" altLang="ko-KR" sz="1600" dirty="0"/>
              <a:t>’</a:t>
            </a:r>
            <a:r>
              <a:rPr lang="ko-KR" altLang="en-US" sz="1600" dirty="0"/>
              <a:t>라는 문구가 나와야만 사업에 참여 가능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④ </a:t>
            </a:r>
            <a:r>
              <a:rPr lang="ko-KR" altLang="en-US" sz="1600" b="1" dirty="0">
                <a:solidFill>
                  <a:srgbClr val="FF0000"/>
                </a:solidFill>
              </a:rPr>
              <a:t>추후 선발 자격 </a:t>
            </a:r>
            <a:r>
              <a:rPr lang="ko-KR" altLang="en-US" sz="1600" b="1" dirty="0" err="1">
                <a:solidFill>
                  <a:srgbClr val="FF0000"/>
                </a:solidFill>
              </a:rPr>
              <a:t>미충족</a:t>
            </a:r>
            <a:r>
              <a:rPr lang="ko-KR" altLang="en-US" sz="1600" b="1" dirty="0">
                <a:solidFill>
                  <a:srgbClr val="FF0000"/>
                </a:solidFill>
              </a:rPr>
              <a:t> 판명 시 선발 취소 및 반환됨을 확인</a:t>
            </a:r>
            <a:r>
              <a:rPr lang="ko-KR" altLang="en-US" sz="1600" dirty="0">
                <a:solidFill>
                  <a:srgbClr val="FF0000"/>
                </a:solidFill>
              </a:rPr>
              <a:t>한 후 </a:t>
            </a:r>
            <a:r>
              <a:rPr lang="en-US" altLang="ko-KR" sz="1600" b="1" dirty="0">
                <a:solidFill>
                  <a:srgbClr val="FF0000"/>
                </a:solidFill>
              </a:rPr>
              <a:t>‘</a:t>
            </a:r>
            <a:r>
              <a:rPr lang="ko-KR" altLang="en-US" sz="1600" b="1" dirty="0">
                <a:solidFill>
                  <a:srgbClr val="FF0000"/>
                </a:solidFill>
              </a:rPr>
              <a:t>확인</a:t>
            </a:r>
            <a:r>
              <a:rPr lang="en-US" altLang="ko-KR" sz="1600" b="1" dirty="0">
                <a:solidFill>
                  <a:srgbClr val="FF0000"/>
                </a:solidFill>
              </a:rPr>
              <a:t>’</a:t>
            </a:r>
            <a:r>
              <a:rPr lang="ko-KR" altLang="en-US" sz="1600" b="1" dirty="0">
                <a:solidFill>
                  <a:srgbClr val="FF0000"/>
                </a:solidFill>
              </a:rPr>
              <a:t> 클릭하여 다음페이지로 이동</a:t>
            </a:r>
            <a:endParaRPr lang="en-US" altLang="ko-KR" sz="1600" b="1" dirty="0">
              <a:solidFill>
                <a:srgbClr val="FF0000"/>
              </a:solidFill>
            </a:endParaRPr>
          </a:p>
        </p:txBody>
      </p:sp>
      <p:sp>
        <p:nvSpPr>
          <p:cNvPr id="36" name="순서도: 처리 35"/>
          <p:cNvSpPr/>
          <p:nvPr/>
        </p:nvSpPr>
        <p:spPr>
          <a:xfrm>
            <a:off x="107504" y="2420982"/>
            <a:ext cx="8917226" cy="4229328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9952" y="281467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130" y="346114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502231" y="3747948"/>
            <a:ext cx="3618074" cy="2291228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4120304" y="3747946"/>
            <a:ext cx="955751" cy="2291227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3969893" y="346114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③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1547664" y="6051791"/>
            <a:ext cx="6192624" cy="143994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꺾인 연결선 30"/>
          <p:cNvCxnSpPr>
            <a:cxnSpLocks/>
            <a:stCxn id="30" idx="2"/>
          </p:cNvCxnSpPr>
          <p:nvPr/>
        </p:nvCxnSpPr>
        <p:spPr>
          <a:xfrm rot="16200000" flipH="1">
            <a:off x="5306403" y="5533358"/>
            <a:ext cx="324568" cy="1649422"/>
          </a:xfrm>
          <a:prstGeom prst="bentConnector2">
            <a:avLst/>
          </a:prstGeom>
          <a:ln w="28575">
            <a:solidFill>
              <a:srgbClr val="4694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867015" y="2819199"/>
            <a:ext cx="1219180" cy="235444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26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6D02109-072F-4BA6-8A88-EAA518E75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093620"/>
            <a:ext cx="8898634" cy="4556690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5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2525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신청서 작성</a:t>
            </a:r>
            <a:r>
              <a:rPr lang="en-US" altLang="ko-KR" sz="1600" b="1" dirty="0">
                <a:solidFill>
                  <a:srgbClr val="469480"/>
                </a:solidFill>
              </a:rPr>
              <a:t>(</a:t>
            </a:r>
            <a:r>
              <a:rPr lang="ko-KR" altLang="en-US" sz="1600" b="1" dirty="0">
                <a:solidFill>
                  <a:srgbClr val="469480"/>
                </a:solidFill>
              </a:rPr>
              <a:t>약관동의</a:t>
            </a:r>
            <a:r>
              <a:rPr lang="en-US" altLang="ko-KR" sz="1600" b="1" dirty="0">
                <a:solidFill>
                  <a:srgbClr val="469480"/>
                </a:solidFill>
              </a:rPr>
              <a:t>)</a:t>
            </a:r>
            <a:endParaRPr lang="ko-KR" altLang="en-US" sz="12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5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① </a:t>
            </a:r>
            <a:r>
              <a:rPr lang="ko-KR" altLang="en-US" sz="1600" dirty="0"/>
              <a:t>개인정보제공 및 사업참여에 대한 약관을 확인하고</a:t>
            </a:r>
            <a:r>
              <a:rPr lang="en-US" altLang="ko-KR" sz="1600" dirty="0"/>
              <a:t>, </a:t>
            </a:r>
            <a:r>
              <a:rPr lang="ko-KR" altLang="en-US" sz="1600" dirty="0"/>
              <a:t>이에 대한 동의 절차 진행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② ‘</a:t>
            </a:r>
            <a:r>
              <a:rPr lang="ko-KR" altLang="en-US" sz="1600" dirty="0"/>
              <a:t>내용확인</a:t>
            </a:r>
            <a:r>
              <a:rPr lang="en-US" altLang="ko-KR" sz="1600" dirty="0"/>
              <a:t>’</a:t>
            </a:r>
            <a:r>
              <a:rPr lang="ko-KR" altLang="en-US" sz="1600" dirty="0"/>
              <a:t> 버튼을 클릭하면</a:t>
            </a:r>
            <a:r>
              <a:rPr lang="en-US" altLang="ko-KR" sz="1600" dirty="0"/>
              <a:t>, </a:t>
            </a:r>
            <a:r>
              <a:rPr lang="ko-KR" altLang="en-US" sz="1600" dirty="0"/>
              <a:t>각 문항에 대한 상세 동의서 화면이 </a:t>
            </a:r>
            <a:r>
              <a:rPr lang="ko-KR" altLang="en-US" sz="1600" dirty="0" err="1"/>
              <a:t>팝업창으로</a:t>
            </a:r>
            <a:r>
              <a:rPr lang="ko-KR" altLang="en-US" sz="1600" dirty="0"/>
              <a:t> 출력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③ </a:t>
            </a:r>
            <a:r>
              <a:rPr lang="ko-KR" altLang="en-US" sz="1600" dirty="0"/>
              <a:t>팝업에 출력된 모든 항목에 대해 동의를 하여야 해당 칸에 </a:t>
            </a:r>
            <a:r>
              <a:rPr lang="en-US" altLang="ko-KR" sz="1600" dirty="0"/>
              <a:t>‘V’</a:t>
            </a:r>
            <a:r>
              <a:rPr lang="ko-KR" altLang="en-US" sz="1600" dirty="0"/>
              <a:t>체크가 표시됨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④ </a:t>
            </a:r>
            <a:r>
              <a:rPr lang="ko-KR" altLang="en-US" sz="1600" dirty="0"/>
              <a:t>약관에 모두 동의한 후 </a:t>
            </a:r>
            <a:r>
              <a:rPr lang="ko-KR" altLang="en-US" sz="1600" b="1" dirty="0"/>
              <a:t>최종 인증서 동의 후 개인정보 입력화면으로 이동</a:t>
            </a:r>
            <a:endParaRPr lang="en-US" altLang="ko-KR" sz="1600" b="1" dirty="0"/>
          </a:p>
        </p:txBody>
      </p:sp>
      <p:sp>
        <p:nvSpPr>
          <p:cNvPr id="36" name="순서도: 처리 35"/>
          <p:cNvSpPr/>
          <p:nvPr/>
        </p:nvSpPr>
        <p:spPr>
          <a:xfrm>
            <a:off x="107504" y="2108199"/>
            <a:ext cx="8917226" cy="4542111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4402" y="330725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cxnSp>
        <p:nvCxnSpPr>
          <p:cNvPr id="23" name="직선 연결선 22"/>
          <p:cNvCxnSpPr/>
          <p:nvPr/>
        </p:nvCxnSpPr>
        <p:spPr>
          <a:xfrm>
            <a:off x="7452320" y="6597352"/>
            <a:ext cx="836976" cy="0"/>
          </a:xfrm>
          <a:prstGeom prst="line">
            <a:avLst/>
          </a:prstGeom>
          <a:ln w="28575"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80312" y="612422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④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4756" y="415480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2048892" y="4154804"/>
            <a:ext cx="3315196" cy="371902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5" name="직선 연결선 34"/>
          <p:cNvCxnSpPr/>
          <p:nvPr/>
        </p:nvCxnSpPr>
        <p:spPr>
          <a:xfrm flipV="1">
            <a:off x="4751627" y="5038534"/>
            <a:ext cx="468000" cy="2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 flipV="1">
            <a:off x="4734897" y="5268683"/>
            <a:ext cx="468000" cy="2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6414533" y="2767531"/>
            <a:ext cx="2448272" cy="133493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46948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1. ---------------------------------------  </a:t>
            </a:r>
          </a:p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   --------------------------------------</a:t>
            </a:r>
          </a:p>
          <a:p>
            <a:pPr algn="ctr"/>
            <a:r>
              <a:rPr lang="ko-KR" altLang="en-US" sz="700" dirty="0">
                <a:solidFill>
                  <a:schemeClr val="tx1"/>
                </a:solidFill>
              </a:rPr>
              <a:t>                             </a:t>
            </a:r>
            <a:r>
              <a:rPr lang="ko-KR" altLang="en-US" sz="700" dirty="0">
                <a:solidFill>
                  <a:schemeClr val="tx1"/>
                </a:solidFill>
                <a:latin typeface="돋움체"/>
                <a:ea typeface="돋움체"/>
              </a:rPr>
              <a:t>□ </a:t>
            </a:r>
            <a:r>
              <a:rPr lang="ko-KR" altLang="en-US" sz="700" dirty="0">
                <a:solidFill>
                  <a:schemeClr val="tx1"/>
                </a:solidFill>
              </a:rPr>
              <a:t>동의함  </a:t>
            </a:r>
            <a:r>
              <a:rPr lang="ko-KR" altLang="en-US" sz="700" dirty="0">
                <a:solidFill>
                  <a:schemeClr val="tx1"/>
                </a:solidFill>
                <a:latin typeface="돋움체"/>
                <a:ea typeface="돋움체"/>
              </a:rPr>
              <a:t>□ </a:t>
            </a:r>
            <a:r>
              <a:rPr lang="ko-KR" altLang="en-US" sz="700" dirty="0">
                <a:solidFill>
                  <a:schemeClr val="tx1"/>
                </a:solidFill>
              </a:rPr>
              <a:t>동의하지 않음</a:t>
            </a:r>
            <a:endParaRPr lang="en-US" altLang="ko-KR" sz="700" dirty="0">
              <a:solidFill>
                <a:schemeClr val="tx1"/>
              </a:solidFill>
            </a:endParaRPr>
          </a:p>
          <a:p>
            <a:pPr algn="ctr"/>
            <a:r>
              <a:rPr lang="en-US" altLang="ko-KR" sz="700" dirty="0">
                <a:solidFill>
                  <a:schemeClr val="tx1"/>
                </a:solidFill>
              </a:rPr>
              <a:t> </a:t>
            </a:r>
            <a:endParaRPr lang="ko-KR" altLang="en-US" sz="700" dirty="0" err="1">
              <a:solidFill>
                <a:schemeClr val="tx1"/>
              </a:solidFill>
            </a:endParaRPr>
          </a:p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2. ---------------------------------------  </a:t>
            </a:r>
          </a:p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   --------------------------------------</a:t>
            </a:r>
          </a:p>
          <a:p>
            <a:r>
              <a:rPr lang="ko-KR" altLang="en-US" sz="700" dirty="0">
                <a:solidFill>
                  <a:schemeClr val="tx1"/>
                </a:solidFill>
                <a:latin typeface="돋움체"/>
                <a:ea typeface="돋움체"/>
              </a:rPr>
              <a:t>                       □ </a:t>
            </a:r>
            <a:r>
              <a:rPr lang="ko-KR" altLang="en-US" sz="700" dirty="0">
                <a:solidFill>
                  <a:schemeClr val="tx1"/>
                </a:solidFill>
              </a:rPr>
              <a:t>동의함  </a:t>
            </a:r>
            <a:r>
              <a:rPr lang="ko-KR" altLang="en-US" sz="700" dirty="0">
                <a:solidFill>
                  <a:schemeClr val="tx1"/>
                </a:solidFill>
                <a:latin typeface="돋움체"/>
                <a:ea typeface="돋움체"/>
              </a:rPr>
              <a:t>□ </a:t>
            </a:r>
            <a:r>
              <a:rPr lang="ko-KR" altLang="en-US" sz="700" dirty="0">
                <a:solidFill>
                  <a:schemeClr val="tx1"/>
                </a:solidFill>
              </a:rPr>
              <a:t>동의하지 않음</a:t>
            </a:r>
            <a:endParaRPr lang="en-US" altLang="ko-KR" sz="700" dirty="0">
              <a:solidFill>
                <a:schemeClr val="tx1"/>
              </a:solidFill>
            </a:endParaRPr>
          </a:p>
        </p:txBody>
      </p:sp>
      <p:cxnSp>
        <p:nvCxnSpPr>
          <p:cNvPr id="39" name="직선 연결선 38"/>
          <p:cNvCxnSpPr>
            <a:cxnSpLocks/>
            <a:stCxn id="34" idx="0"/>
          </p:cNvCxnSpPr>
          <p:nvPr/>
        </p:nvCxnSpPr>
        <p:spPr>
          <a:xfrm flipV="1">
            <a:off x="3706490" y="3433874"/>
            <a:ext cx="2535113" cy="720930"/>
          </a:xfrm>
          <a:prstGeom prst="line">
            <a:avLst/>
          </a:prstGeom>
          <a:ln w="19050">
            <a:solidFill>
              <a:srgbClr val="46948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68452" y="389905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③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5381564" y="4157100"/>
            <a:ext cx="1278668" cy="371807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3037217" y="3582612"/>
            <a:ext cx="1462775" cy="235444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3133976" y="3432637"/>
            <a:ext cx="288032" cy="112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920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4A8FA35-BC74-429B-87CE-F3C538E8D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9" y="1944540"/>
            <a:ext cx="9013051" cy="4705771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6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신청서 작성</a:t>
            </a:r>
            <a:r>
              <a:rPr lang="en-US" altLang="ko-KR" sz="1400" b="1" dirty="0">
                <a:solidFill>
                  <a:srgbClr val="469480"/>
                </a:solidFill>
              </a:rPr>
              <a:t>(</a:t>
            </a:r>
            <a:r>
              <a:rPr lang="ko-KR" altLang="en-US" sz="1400" b="1" dirty="0">
                <a:solidFill>
                  <a:srgbClr val="469480"/>
                </a:solidFill>
              </a:rPr>
              <a:t>개인정보 입력 </a:t>
            </a:r>
            <a:r>
              <a:rPr lang="en-US" altLang="ko-KR" sz="1400" b="1" dirty="0">
                <a:solidFill>
                  <a:srgbClr val="469480"/>
                </a:solidFill>
              </a:rPr>
              <a:t>1)</a:t>
            </a:r>
            <a:endParaRPr lang="ko-KR" altLang="en-US" sz="11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152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① </a:t>
            </a:r>
            <a:r>
              <a:rPr lang="ko-KR" altLang="en-US" sz="1600" dirty="0"/>
              <a:t>장학생 선발 시 확인이 필요한 개인정보를 입력하는 화면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② </a:t>
            </a:r>
            <a:r>
              <a:rPr lang="ko-KR" altLang="en-US" sz="1600" dirty="0"/>
              <a:t>본인의 휴대폰 번호를 입력하여 인증</a:t>
            </a:r>
            <a:r>
              <a:rPr lang="en-US" altLang="ko-KR" sz="1600" dirty="0">
                <a:solidFill>
                  <a:srgbClr val="FF0000"/>
                </a:solidFill>
              </a:rPr>
              <a:t>(</a:t>
            </a:r>
            <a:r>
              <a:rPr lang="ko-KR" altLang="en-US" sz="1600" b="1" u="sng" dirty="0">
                <a:solidFill>
                  <a:srgbClr val="FF0000"/>
                </a:solidFill>
              </a:rPr>
              <a:t>해당 번호로 향후 모든 안내가 진행</a:t>
            </a:r>
            <a:r>
              <a:rPr lang="ko-KR" altLang="en-US" sz="1600" dirty="0">
                <a:solidFill>
                  <a:srgbClr val="FF0000"/>
                </a:solidFill>
              </a:rPr>
              <a:t>되므로 반드시 본인의 휴대폰 번호 입력</a:t>
            </a:r>
            <a:r>
              <a:rPr lang="en-US" altLang="ko-KR" sz="1600" dirty="0">
                <a:solidFill>
                  <a:srgbClr val="FF0000"/>
                </a:solidFill>
              </a:rPr>
              <a:t>, </a:t>
            </a:r>
            <a:r>
              <a:rPr lang="ko-KR" altLang="en-US" sz="1600" dirty="0">
                <a:solidFill>
                  <a:srgbClr val="FF0000"/>
                </a:solidFill>
              </a:rPr>
              <a:t>번호 변경 시에도 재단에 즉시 고지</a:t>
            </a:r>
            <a:r>
              <a:rPr lang="en-US" altLang="ko-KR" sz="1600" dirty="0">
                <a:solidFill>
                  <a:srgbClr val="FF0000"/>
                </a:solidFill>
              </a:rPr>
              <a:t>-&gt; </a:t>
            </a:r>
            <a:r>
              <a:rPr lang="ko-KR" altLang="en-US" sz="1600" dirty="0">
                <a:solidFill>
                  <a:srgbClr val="FF0000"/>
                </a:solidFill>
              </a:rPr>
              <a:t>미고지로 인한 불이익은 구제 불가</a:t>
            </a:r>
            <a:r>
              <a:rPr lang="en-US" altLang="ko-KR" sz="16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6" name="순서도: 처리 35"/>
          <p:cNvSpPr/>
          <p:nvPr/>
        </p:nvSpPr>
        <p:spPr>
          <a:xfrm>
            <a:off x="107504" y="2060849"/>
            <a:ext cx="8917226" cy="4589462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93756" y="284000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65604" y="494566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1527642" y="4899876"/>
            <a:ext cx="6788773" cy="1625468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3011091" y="4257588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모두 입력</a:t>
            </a:r>
          </a:p>
        </p:txBody>
      </p:sp>
      <p:cxnSp>
        <p:nvCxnSpPr>
          <p:cNvPr id="44" name="꺾인 연결선 43"/>
          <p:cNvCxnSpPr>
            <a:cxnSpLocks/>
            <a:stCxn id="32" idx="1"/>
            <a:endCxn id="33" idx="2"/>
          </p:cNvCxnSpPr>
          <p:nvPr/>
        </p:nvCxnSpPr>
        <p:spPr>
          <a:xfrm rot="10800000" flipH="1">
            <a:off x="1527642" y="4565366"/>
            <a:ext cx="1966114" cy="1147245"/>
          </a:xfrm>
          <a:prstGeom prst="bentConnector4">
            <a:avLst>
              <a:gd name="adj1" fmla="val -11627"/>
              <a:gd name="adj2" fmla="val 85421"/>
            </a:avLst>
          </a:prstGeom>
          <a:ln w="28575">
            <a:solidFill>
              <a:srgbClr val="4694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/>
          <p:cNvSpPr/>
          <p:nvPr/>
        </p:nvSpPr>
        <p:spPr>
          <a:xfrm>
            <a:off x="3475391" y="3147782"/>
            <a:ext cx="921783" cy="306769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5508103" y="5016186"/>
            <a:ext cx="2732195" cy="429038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0461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7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신청서 작성</a:t>
            </a:r>
            <a:r>
              <a:rPr lang="en-US" altLang="ko-KR" sz="1400" b="1" dirty="0">
                <a:solidFill>
                  <a:srgbClr val="469480"/>
                </a:solidFill>
              </a:rPr>
              <a:t>(</a:t>
            </a:r>
            <a:r>
              <a:rPr lang="ko-KR" altLang="en-US" sz="1400" b="1" dirty="0">
                <a:solidFill>
                  <a:srgbClr val="469480"/>
                </a:solidFill>
              </a:rPr>
              <a:t>개인정보 입력 </a:t>
            </a:r>
            <a:r>
              <a:rPr lang="en-US" altLang="ko-KR" sz="1400" b="1" dirty="0">
                <a:solidFill>
                  <a:srgbClr val="469480"/>
                </a:solidFill>
              </a:rPr>
              <a:t>2)</a:t>
            </a:r>
            <a:endParaRPr lang="ko-KR" altLang="en-US" sz="11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441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/>
              <a:t>1. </a:t>
            </a:r>
            <a:r>
              <a:rPr lang="ko-KR" altLang="en-US" sz="1200" dirty="0"/>
              <a:t>최종학력 및 </a:t>
            </a:r>
            <a:r>
              <a:rPr lang="ko-KR" altLang="en-US" sz="1200" dirty="0" err="1"/>
              <a:t>선발배점</a:t>
            </a:r>
            <a:r>
              <a:rPr lang="ko-KR" altLang="en-US" sz="1200" dirty="0"/>
              <a:t> 서류 제출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① </a:t>
            </a:r>
            <a:r>
              <a:rPr lang="ko-KR" altLang="en-US" sz="1200" dirty="0"/>
              <a:t>최종학력이 </a:t>
            </a:r>
            <a:r>
              <a:rPr lang="en-US" altLang="ko-KR" sz="1200" dirty="0"/>
              <a:t>“</a:t>
            </a:r>
            <a:r>
              <a:rPr lang="ko-KR" altLang="en-US" sz="1200" dirty="0"/>
              <a:t>고등학교 </a:t>
            </a:r>
            <a:r>
              <a:rPr lang="ko-KR" altLang="en-US" sz="1200" dirty="0" err="1"/>
              <a:t>졸업＂인</a:t>
            </a:r>
            <a:r>
              <a:rPr lang="ko-KR" altLang="en-US" sz="1200" dirty="0"/>
              <a:t> 경우 졸업 유형에서 해당사항 체크</a:t>
            </a:r>
            <a:r>
              <a:rPr lang="en-US" altLang="ko-KR" sz="1200" dirty="0"/>
              <a:t>(</a:t>
            </a:r>
            <a:r>
              <a:rPr lang="ko-KR" altLang="en-US" sz="1200" dirty="0"/>
              <a:t>관련서류 </a:t>
            </a:r>
            <a:r>
              <a:rPr lang="en-US" altLang="ko-KR" sz="1200" dirty="0"/>
              <a:t>‘</a:t>
            </a:r>
            <a:r>
              <a:rPr lang="ko-KR" altLang="en-US" sz="1200"/>
              <a:t>파일선택＇ </a:t>
            </a:r>
            <a:r>
              <a:rPr lang="ko-KR" altLang="en-US" sz="1200" dirty="0"/>
              <a:t>클릭 후 업로드 필요</a:t>
            </a:r>
            <a:r>
              <a:rPr lang="en-US" altLang="ko-KR" sz="12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dirty="0"/>
              <a:t>  ※ </a:t>
            </a:r>
            <a:r>
              <a:rPr lang="ko-KR" altLang="en-US" sz="1200" dirty="0"/>
              <a:t>직업계고</a:t>
            </a:r>
            <a:r>
              <a:rPr lang="en-US" altLang="ko-KR" sz="1200" dirty="0"/>
              <a:t>, </a:t>
            </a:r>
            <a:r>
              <a:rPr lang="ko-KR" altLang="en-US" sz="1200" dirty="0"/>
              <a:t>일반계고 위탁과정 수료 </a:t>
            </a:r>
            <a:r>
              <a:rPr lang="en-US" altLang="ko-KR" sz="1200" dirty="0"/>
              <a:t>-&gt; </a:t>
            </a:r>
            <a:r>
              <a:rPr lang="ko-KR" altLang="en-US" sz="1200" dirty="0"/>
              <a:t>서류제출 필요 </a:t>
            </a:r>
            <a:r>
              <a:rPr lang="en-US" altLang="ko-KR" sz="1200" dirty="0"/>
              <a:t>/ </a:t>
            </a:r>
            <a:r>
              <a:rPr lang="ko-KR" altLang="en-US" sz="1200" dirty="0"/>
              <a:t>해당 없음 </a:t>
            </a:r>
            <a:r>
              <a:rPr lang="en-US" altLang="ko-KR" sz="1200" dirty="0"/>
              <a:t>-&gt; </a:t>
            </a:r>
            <a:r>
              <a:rPr lang="ko-KR" altLang="en-US" sz="1200" dirty="0"/>
              <a:t>서류제출 불필요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② </a:t>
            </a:r>
            <a:r>
              <a:rPr lang="ko-KR" altLang="en-US" sz="1200" dirty="0"/>
              <a:t>최종학력이 </a:t>
            </a:r>
            <a:r>
              <a:rPr lang="en-US" altLang="ko-KR" sz="1200" dirty="0"/>
              <a:t>“</a:t>
            </a:r>
            <a:r>
              <a:rPr lang="ko-KR" altLang="en-US" sz="1200" dirty="0"/>
              <a:t>전문학사</a:t>
            </a:r>
            <a:r>
              <a:rPr lang="en-US" altLang="ko-KR" sz="1200" dirty="0"/>
              <a:t>”</a:t>
            </a:r>
            <a:r>
              <a:rPr lang="ko-KR" altLang="en-US" sz="1200" dirty="0"/>
              <a:t>인 학생이 전공심화 과정 또는 </a:t>
            </a:r>
            <a:r>
              <a:rPr lang="en-US" altLang="ko-KR" sz="1200" dirty="0"/>
              <a:t>4</a:t>
            </a:r>
            <a:r>
              <a:rPr lang="ko-KR" altLang="en-US" sz="1200" dirty="0"/>
              <a:t>년제 대학에 신</a:t>
            </a:r>
            <a:r>
              <a:rPr lang="en-US" altLang="ko-KR" sz="1200" dirty="0"/>
              <a:t>,</a:t>
            </a:r>
            <a:r>
              <a:rPr lang="ko-KR" altLang="en-US" sz="1200" dirty="0"/>
              <a:t>편입 하는 경우 장학금 지원 가능</a:t>
            </a:r>
            <a:r>
              <a:rPr lang="en-US" altLang="ko-KR" sz="1200" dirty="0">
                <a:solidFill>
                  <a:srgbClr val="FF0000"/>
                </a:solidFill>
              </a:rPr>
              <a:t>(‘</a:t>
            </a:r>
            <a:r>
              <a:rPr lang="ko-KR" altLang="en-US" sz="1200" dirty="0">
                <a:solidFill>
                  <a:srgbClr val="FF0000"/>
                </a:solidFill>
              </a:rPr>
              <a:t>전문학사 취득일 전‘</a:t>
            </a:r>
            <a:r>
              <a:rPr lang="en-US" altLang="ko-KR" sz="1200" dirty="0">
                <a:solidFill>
                  <a:srgbClr val="FF0000"/>
                </a:solidFill>
              </a:rPr>
              <a:t> 2</a:t>
            </a:r>
            <a:r>
              <a:rPr lang="ko-KR" altLang="en-US" sz="1200" dirty="0">
                <a:solidFill>
                  <a:srgbClr val="FF0000"/>
                </a:solidFill>
              </a:rPr>
              <a:t>년 재직경력</a:t>
            </a:r>
            <a:r>
              <a:rPr lang="en-US" altLang="ko-KR" sz="1200" dirty="0">
                <a:solidFill>
                  <a:srgbClr val="FF0000"/>
                </a:solidFill>
              </a:rPr>
              <a:t>(</a:t>
            </a:r>
            <a:r>
              <a:rPr lang="ko-KR" altLang="en-US" sz="1200" dirty="0">
                <a:solidFill>
                  <a:srgbClr val="FF0000"/>
                </a:solidFill>
              </a:rPr>
              <a:t>순 재직기간</a:t>
            </a:r>
            <a:r>
              <a:rPr lang="en-US" altLang="ko-KR" sz="1200" dirty="0">
                <a:solidFill>
                  <a:srgbClr val="FF0000"/>
                </a:solidFill>
              </a:rPr>
              <a:t>)</a:t>
            </a:r>
            <a:r>
              <a:rPr lang="ko-KR" altLang="en-US" sz="1200" dirty="0">
                <a:solidFill>
                  <a:srgbClr val="FF0000"/>
                </a:solidFill>
              </a:rPr>
              <a:t> </a:t>
            </a:r>
            <a:r>
              <a:rPr lang="ko-KR" altLang="en-US" sz="1200" dirty="0" err="1">
                <a:solidFill>
                  <a:srgbClr val="FF0000"/>
                </a:solidFill>
              </a:rPr>
              <a:t>충족시</a:t>
            </a:r>
            <a:r>
              <a:rPr lang="ko-KR" altLang="en-US" sz="1200" dirty="0">
                <a:solidFill>
                  <a:srgbClr val="FF0000"/>
                </a:solidFill>
              </a:rPr>
              <a:t> 전문학사 졸업증명서 업로드 및 졸업증명서에 기재된 전문학사 취득일</a:t>
            </a:r>
            <a:r>
              <a:rPr lang="en-US" altLang="ko-KR" sz="1200" dirty="0">
                <a:solidFill>
                  <a:srgbClr val="FF0000"/>
                </a:solidFill>
              </a:rPr>
              <a:t>(</a:t>
            </a:r>
            <a:r>
              <a:rPr lang="ko-KR" altLang="en-US" sz="1200" dirty="0">
                <a:solidFill>
                  <a:srgbClr val="FF0000"/>
                </a:solidFill>
              </a:rPr>
              <a:t>졸업일자</a:t>
            </a:r>
            <a:r>
              <a:rPr lang="en-US" altLang="ko-KR" sz="1200" dirty="0">
                <a:solidFill>
                  <a:srgbClr val="FF0000"/>
                </a:solidFill>
              </a:rPr>
              <a:t>) </a:t>
            </a:r>
            <a:r>
              <a:rPr lang="ko-KR" altLang="en-US" sz="1200" dirty="0">
                <a:solidFill>
                  <a:srgbClr val="FF0000"/>
                </a:solidFill>
              </a:rPr>
              <a:t>등록 필수</a:t>
            </a:r>
            <a:r>
              <a:rPr lang="en-US" altLang="ko-KR" sz="1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6" name="순서도: 처리 35"/>
          <p:cNvSpPr/>
          <p:nvPr/>
        </p:nvSpPr>
        <p:spPr>
          <a:xfrm>
            <a:off x="107504" y="2060849"/>
            <a:ext cx="8917226" cy="4589462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0300" y="240723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15910" y="443711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2015782" y="4401649"/>
            <a:ext cx="5995526" cy="13830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043609" y="4385356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모두 입력</a:t>
            </a:r>
          </a:p>
        </p:txBody>
      </p:sp>
      <p:cxnSp>
        <p:nvCxnSpPr>
          <p:cNvPr id="44" name="꺾인 연결선 43"/>
          <p:cNvCxnSpPr>
            <a:stCxn id="32" idx="1"/>
            <a:endCxn id="33" idx="2"/>
          </p:cNvCxnSpPr>
          <p:nvPr/>
        </p:nvCxnSpPr>
        <p:spPr>
          <a:xfrm rot="10800000">
            <a:off x="1526274" y="4693133"/>
            <a:ext cx="489508" cy="400064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/>
          <p:cNvSpPr/>
          <p:nvPr/>
        </p:nvSpPr>
        <p:spPr>
          <a:xfrm>
            <a:off x="3661896" y="2742458"/>
            <a:ext cx="921783" cy="23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5560654" y="4464627"/>
            <a:ext cx="1957746" cy="3613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3F1DCC0-D93E-48FF-A836-1779327FF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41" y="4299595"/>
            <a:ext cx="8568952" cy="199823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1A71E81-9542-4BDB-8A67-24672C036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86" y="2070235"/>
            <a:ext cx="9005770" cy="19136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BA7F96-B79E-453C-9D19-6A6E8AB92C53}"/>
              </a:ext>
            </a:extLst>
          </p:cNvPr>
          <p:cNvSpPr txBox="1"/>
          <p:nvPr/>
        </p:nvSpPr>
        <p:spPr>
          <a:xfrm>
            <a:off x="1748284" y="2204864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469480"/>
                </a:solidFill>
              </a:rPr>
              <a:t>＂고등학교 </a:t>
            </a:r>
            <a:r>
              <a:rPr lang="ko-KR" altLang="en-US" sz="1200" b="1" dirty="0" err="1">
                <a:solidFill>
                  <a:srgbClr val="469480"/>
                </a:solidFill>
              </a:rPr>
              <a:t>졸업＂선택</a:t>
            </a:r>
            <a:r>
              <a:rPr lang="ko-KR" altLang="en-US" sz="1200" b="1" dirty="0">
                <a:solidFill>
                  <a:srgbClr val="469480"/>
                </a:solidFill>
              </a:rPr>
              <a:t> 시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34700-A5DC-45E0-92B4-4D786D7429D3}"/>
              </a:ext>
            </a:extLst>
          </p:cNvPr>
          <p:cNvSpPr txBox="1"/>
          <p:nvPr/>
        </p:nvSpPr>
        <p:spPr>
          <a:xfrm>
            <a:off x="1907704" y="4022596"/>
            <a:ext cx="214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469480"/>
                </a:solidFill>
              </a:rPr>
              <a:t>“</a:t>
            </a:r>
            <a:r>
              <a:rPr lang="ko-KR" altLang="en-US" sz="1200" b="1" dirty="0">
                <a:solidFill>
                  <a:srgbClr val="469480"/>
                </a:solidFill>
              </a:rPr>
              <a:t>전문학사 취득자</a:t>
            </a:r>
            <a:r>
              <a:rPr lang="en-US" altLang="ko-KR" sz="1200" b="1" dirty="0">
                <a:solidFill>
                  <a:srgbClr val="469480"/>
                </a:solidFill>
              </a:rPr>
              <a:t>”</a:t>
            </a:r>
            <a:r>
              <a:rPr lang="ko-KR" altLang="en-US" sz="1200" b="1" dirty="0">
                <a:solidFill>
                  <a:srgbClr val="469480"/>
                </a:solidFill>
              </a:rPr>
              <a:t> 선택 시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160CC09F-E5DD-4342-B24E-0148958540F0}"/>
              </a:ext>
            </a:extLst>
          </p:cNvPr>
          <p:cNvSpPr/>
          <p:nvPr/>
        </p:nvSpPr>
        <p:spPr>
          <a:xfrm>
            <a:off x="6271916" y="4955995"/>
            <a:ext cx="864096" cy="288032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9F5EF12F-EC9C-41F6-A189-E95388C4BA88}"/>
              </a:ext>
            </a:extLst>
          </p:cNvPr>
          <p:cNvCxnSpPr/>
          <p:nvPr/>
        </p:nvCxnSpPr>
        <p:spPr>
          <a:xfrm flipV="1">
            <a:off x="6732240" y="4736650"/>
            <a:ext cx="395978" cy="168817"/>
          </a:xfrm>
          <a:prstGeom prst="bentConnector3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3A8907E7-ED2A-46A4-9410-B55BA5457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12" y="2564560"/>
            <a:ext cx="8669568" cy="1420732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EBBF4B7A-387B-458D-B212-8FBE7B0CAD8D}"/>
              </a:ext>
            </a:extLst>
          </p:cNvPr>
          <p:cNvSpPr/>
          <p:nvPr/>
        </p:nvSpPr>
        <p:spPr>
          <a:xfrm>
            <a:off x="1526273" y="3148470"/>
            <a:ext cx="6281091" cy="836822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9A1646C-4196-4B10-B3C7-1B2CABAFD413}"/>
              </a:ext>
            </a:extLst>
          </p:cNvPr>
          <p:cNvSpPr/>
          <p:nvPr/>
        </p:nvSpPr>
        <p:spPr>
          <a:xfrm>
            <a:off x="6302292" y="3230351"/>
            <a:ext cx="573964" cy="198649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F2EA3AF3-8451-4708-A324-F9B2B0E98C4B}"/>
              </a:ext>
            </a:extLst>
          </p:cNvPr>
          <p:cNvCxnSpPr>
            <a:cxnSpLocks/>
            <a:stCxn id="8" idx="0"/>
          </p:cNvCxnSpPr>
          <p:nvPr/>
        </p:nvCxnSpPr>
        <p:spPr>
          <a:xfrm rot="5400000" flipH="1" flipV="1">
            <a:off x="6742589" y="2824588"/>
            <a:ext cx="252448" cy="559079"/>
          </a:xfrm>
          <a:prstGeom prst="bentConnector2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9813B11-3FBF-4607-A398-697F3D7A27AD}"/>
              </a:ext>
            </a:extLst>
          </p:cNvPr>
          <p:cNvSpPr txBox="1"/>
          <p:nvPr/>
        </p:nvSpPr>
        <p:spPr>
          <a:xfrm>
            <a:off x="7045104" y="2788777"/>
            <a:ext cx="1991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469480"/>
                </a:solidFill>
              </a:rPr>
              <a:t>‘</a:t>
            </a:r>
            <a:r>
              <a:rPr lang="ko-KR" altLang="en-US" sz="1200" b="1" dirty="0" err="1">
                <a:solidFill>
                  <a:srgbClr val="469480"/>
                </a:solidFill>
              </a:rPr>
              <a:t>파일선택’클릭</a:t>
            </a:r>
            <a:r>
              <a:rPr lang="ko-KR" altLang="en-US" sz="1200" b="1" dirty="0">
                <a:solidFill>
                  <a:srgbClr val="469480"/>
                </a:solidFill>
              </a:rPr>
              <a:t> 후 업로드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4D2D6CF0-8529-453A-BF6C-2BF978DDC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641" y="4286560"/>
            <a:ext cx="8568952" cy="2363751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58738D98-8060-4405-B551-A9A117AF4C00}"/>
              </a:ext>
            </a:extLst>
          </p:cNvPr>
          <p:cNvSpPr/>
          <p:nvPr/>
        </p:nvSpPr>
        <p:spPr>
          <a:xfrm>
            <a:off x="2022627" y="4905467"/>
            <a:ext cx="5717725" cy="1180545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80BF30DB-09B0-44EE-9501-9D5D29458FE4}"/>
              </a:ext>
            </a:extLst>
          </p:cNvPr>
          <p:cNvSpPr/>
          <p:nvPr/>
        </p:nvSpPr>
        <p:spPr>
          <a:xfrm>
            <a:off x="6285704" y="5704933"/>
            <a:ext cx="864096" cy="362994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연결선: 꺾임 12">
            <a:extLst>
              <a:ext uri="{FF2B5EF4-FFF2-40B4-BE49-F238E27FC236}">
                <a16:creationId xmlns:a16="http://schemas.microsoft.com/office/drawing/2014/main" id="{AF70010A-3892-470D-80C4-342205E9A802}"/>
              </a:ext>
            </a:extLst>
          </p:cNvPr>
          <p:cNvCxnSpPr>
            <a:cxnSpLocks/>
          </p:cNvCxnSpPr>
          <p:nvPr/>
        </p:nvCxnSpPr>
        <p:spPr>
          <a:xfrm>
            <a:off x="7226397" y="5878066"/>
            <a:ext cx="513955" cy="50176"/>
          </a:xfrm>
          <a:prstGeom prst="bentConnector3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56A6AEB-B355-4E70-8F2D-207E1AABC70C}"/>
              </a:ext>
            </a:extLst>
          </p:cNvPr>
          <p:cNvSpPr txBox="1"/>
          <p:nvPr/>
        </p:nvSpPr>
        <p:spPr>
          <a:xfrm>
            <a:off x="7747196" y="5651995"/>
            <a:ext cx="1384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469480"/>
                </a:solidFill>
              </a:rPr>
              <a:t>달력버튼 클릭 후</a:t>
            </a:r>
            <a:endParaRPr lang="en-US" altLang="ko-KR" sz="1200" b="1" dirty="0">
              <a:solidFill>
                <a:srgbClr val="469480"/>
              </a:solidFill>
            </a:endParaRPr>
          </a:p>
          <a:p>
            <a:r>
              <a:rPr lang="ko-KR" altLang="en-US" sz="1200" b="1" dirty="0">
                <a:solidFill>
                  <a:srgbClr val="469480"/>
                </a:solidFill>
              </a:rPr>
              <a:t> 졸업일자 업로드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343E6A-34A7-4DC3-BC83-D54542664699}"/>
              </a:ext>
            </a:extLst>
          </p:cNvPr>
          <p:cNvSpPr txBox="1"/>
          <p:nvPr/>
        </p:nvSpPr>
        <p:spPr>
          <a:xfrm>
            <a:off x="7101623" y="4557949"/>
            <a:ext cx="1991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469480"/>
                </a:solidFill>
              </a:rPr>
              <a:t>‘</a:t>
            </a:r>
            <a:r>
              <a:rPr lang="ko-KR" altLang="en-US" sz="1200" b="1" dirty="0" err="1">
                <a:solidFill>
                  <a:srgbClr val="469480"/>
                </a:solidFill>
              </a:rPr>
              <a:t>파일선택’클릭</a:t>
            </a:r>
            <a:r>
              <a:rPr lang="ko-KR" altLang="en-US" sz="1200" b="1" dirty="0">
                <a:solidFill>
                  <a:srgbClr val="469480"/>
                </a:solidFill>
              </a:rPr>
              <a:t> 후 업로드</a:t>
            </a: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65E8A92B-947F-4D14-A6C3-E31BFEC53C41}"/>
              </a:ext>
            </a:extLst>
          </p:cNvPr>
          <p:cNvSpPr/>
          <p:nvPr/>
        </p:nvSpPr>
        <p:spPr>
          <a:xfrm>
            <a:off x="6303488" y="4943524"/>
            <a:ext cx="518290" cy="218596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8" name="연결선: 꺾임 37">
            <a:extLst>
              <a:ext uri="{FF2B5EF4-FFF2-40B4-BE49-F238E27FC236}">
                <a16:creationId xmlns:a16="http://schemas.microsoft.com/office/drawing/2014/main" id="{BF8F47DA-40CE-4A2A-A2D0-8CB98DCFA1F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705960" y="4539817"/>
            <a:ext cx="252448" cy="559079"/>
          </a:xfrm>
          <a:prstGeom prst="bentConnector2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128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6"/>
          <a:stretch/>
        </p:blipFill>
        <p:spPr bwMode="auto">
          <a:xfrm>
            <a:off x="819348" y="2395488"/>
            <a:ext cx="7772400" cy="343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6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신청서 작성</a:t>
            </a:r>
            <a:r>
              <a:rPr lang="en-US" altLang="ko-KR" sz="1400" b="1" dirty="0">
                <a:solidFill>
                  <a:srgbClr val="469480"/>
                </a:solidFill>
              </a:rPr>
              <a:t>(</a:t>
            </a:r>
            <a:r>
              <a:rPr lang="ko-KR" altLang="en-US" sz="1400" b="1" dirty="0">
                <a:solidFill>
                  <a:srgbClr val="469480"/>
                </a:solidFill>
              </a:rPr>
              <a:t>개인정보 입력 </a:t>
            </a:r>
            <a:r>
              <a:rPr lang="en-US" altLang="ko-KR" sz="1400" b="1" dirty="0">
                <a:solidFill>
                  <a:srgbClr val="469480"/>
                </a:solidFill>
              </a:rPr>
              <a:t>1)</a:t>
            </a:r>
            <a:endParaRPr lang="ko-KR" altLang="en-US" sz="11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61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/>
              <a:t>① </a:t>
            </a:r>
            <a:r>
              <a:rPr lang="ko-KR" altLang="en-US" sz="1200" dirty="0"/>
              <a:t>장학생 선발 시 확인이 필요한 개인정보를 입력하는 화면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② </a:t>
            </a:r>
            <a:r>
              <a:rPr lang="ko-KR" altLang="en-US" sz="1200" dirty="0"/>
              <a:t>본인의 휴대폰 번호를 입력하여 인증</a:t>
            </a:r>
            <a:r>
              <a:rPr lang="en-US" altLang="ko-KR" sz="1200" dirty="0">
                <a:solidFill>
                  <a:srgbClr val="FF0000"/>
                </a:solidFill>
              </a:rPr>
              <a:t>(</a:t>
            </a:r>
            <a:r>
              <a:rPr lang="ko-KR" altLang="en-US" sz="1200" b="1" u="sng" dirty="0">
                <a:solidFill>
                  <a:srgbClr val="FF0000"/>
                </a:solidFill>
              </a:rPr>
              <a:t>해당 번호로 향후 모든 안내가 진행</a:t>
            </a:r>
            <a:r>
              <a:rPr lang="ko-KR" altLang="en-US" sz="1200" dirty="0">
                <a:solidFill>
                  <a:srgbClr val="FF0000"/>
                </a:solidFill>
              </a:rPr>
              <a:t>되므로 반드시 본인의 휴대폰 번호 입력</a:t>
            </a:r>
            <a:r>
              <a:rPr lang="en-US" altLang="ko-KR" sz="1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6" name="순서도: 처리 35"/>
          <p:cNvSpPr/>
          <p:nvPr/>
        </p:nvSpPr>
        <p:spPr>
          <a:xfrm>
            <a:off x="107504" y="2060849"/>
            <a:ext cx="8917226" cy="4589462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0300" y="240723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15910" y="443711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2015782" y="4401649"/>
            <a:ext cx="5995526" cy="13830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043609" y="4385356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모두 입력</a:t>
            </a:r>
          </a:p>
        </p:txBody>
      </p:sp>
      <p:cxnSp>
        <p:nvCxnSpPr>
          <p:cNvPr id="44" name="꺾인 연결선 43"/>
          <p:cNvCxnSpPr>
            <a:stCxn id="32" idx="1"/>
            <a:endCxn id="33" idx="2"/>
          </p:cNvCxnSpPr>
          <p:nvPr/>
        </p:nvCxnSpPr>
        <p:spPr>
          <a:xfrm rot="10800000">
            <a:off x="1526274" y="4693133"/>
            <a:ext cx="489508" cy="400064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/>
          <p:cNvSpPr/>
          <p:nvPr/>
        </p:nvSpPr>
        <p:spPr>
          <a:xfrm>
            <a:off x="3661896" y="2742458"/>
            <a:ext cx="921783" cy="23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5560654" y="4464627"/>
            <a:ext cx="1957746" cy="3613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1A5DEDF-0578-4A0B-A95A-C35037F6F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83" y="-50769"/>
            <a:ext cx="9144000" cy="6853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AFFE17-EAD7-4B63-B1DD-311B3D1D7F27}"/>
              </a:ext>
            </a:extLst>
          </p:cNvPr>
          <p:cNvSpPr txBox="1"/>
          <p:nvPr/>
        </p:nvSpPr>
        <p:spPr>
          <a:xfrm>
            <a:off x="238887" y="923732"/>
            <a:ext cx="444224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* 10</a:t>
            </a:r>
            <a:r>
              <a:rPr lang="ko-KR" altLang="en-US" sz="1400" dirty="0"/>
              <a:t>월 중 진행되는 이의신청 기간에도 제출 가능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644CAB-0142-433A-9CE1-CE41FBC1BA8B}"/>
              </a:ext>
            </a:extLst>
          </p:cNvPr>
          <p:cNvSpPr txBox="1"/>
          <p:nvPr/>
        </p:nvSpPr>
        <p:spPr>
          <a:xfrm>
            <a:off x="231887" y="2247473"/>
            <a:ext cx="634180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* </a:t>
            </a:r>
            <a:r>
              <a:rPr lang="ko-KR" altLang="en-US" sz="1400" dirty="0"/>
              <a:t>재단이 학생 계좌로 장학금을 직접 입금 </a:t>
            </a:r>
            <a:r>
              <a:rPr lang="en-US" altLang="ko-KR" sz="1400" dirty="0"/>
              <a:t>x, </a:t>
            </a:r>
            <a:r>
              <a:rPr lang="ko-KR" altLang="en-US" sz="1400" dirty="0"/>
              <a:t>대학을 거쳐 학생 계좌로 입금됨</a:t>
            </a:r>
          </a:p>
        </p:txBody>
      </p:sp>
    </p:spTree>
    <p:extLst>
      <p:ext uri="{BB962C8B-B14F-4D97-AF65-F5344CB8AC3E}">
        <p14:creationId xmlns:p14="http://schemas.microsoft.com/office/powerpoint/2010/main" val="2422428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6725</TotalTime>
  <Words>915</Words>
  <Application>Microsoft Office PowerPoint</Application>
  <PresentationFormat>화면 슬라이드 쇼(4:3)</PresentationFormat>
  <Paragraphs>149</Paragraphs>
  <Slides>14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0" baseType="lpstr">
      <vt:lpstr>돋움체</vt:lpstr>
      <vt:lpstr>맑은 고딕</vt:lpstr>
      <vt:lpstr>양재다운명조M</vt:lpstr>
      <vt:lpstr>함초롬바탕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kosaf</dc:creator>
  <cp:lastModifiedBy>정성만</cp:lastModifiedBy>
  <cp:revision>103</cp:revision>
  <cp:lastPrinted>2024-08-22T00:28:32Z</cp:lastPrinted>
  <dcterms:created xsi:type="dcterms:W3CDTF">2020-04-16T02:38:28Z</dcterms:created>
  <dcterms:modified xsi:type="dcterms:W3CDTF">2024-08-28T06:51:17Z</dcterms:modified>
</cp:coreProperties>
</file>